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36"/>
  </p:notesMasterIdLst>
  <p:handoutMasterIdLst>
    <p:handoutMasterId r:id="rId37"/>
  </p:handoutMasterIdLst>
  <p:sldIdLst>
    <p:sldId id="278" r:id="rId2"/>
    <p:sldId id="258" r:id="rId3"/>
    <p:sldId id="259" r:id="rId4"/>
    <p:sldId id="260" r:id="rId5"/>
    <p:sldId id="290" r:id="rId6"/>
    <p:sldId id="261" r:id="rId7"/>
    <p:sldId id="262" r:id="rId8"/>
    <p:sldId id="263" r:id="rId9"/>
    <p:sldId id="264" r:id="rId10"/>
    <p:sldId id="295" r:id="rId11"/>
    <p:sldId id="265" r:id="rId12"/>
    <p:sldId id="297" r:id="rId13"/>
    <p:sldId id="266" r:id="rId14"/>
    <p:sldId id="267" r:id="rId15"/>
    <p:sldId id="291" r:id="rId16"/>
    <p:sldId id="268" r:id="rId17"/>
    <p:sldId id="269" r:id="rId18"/>
    <p:sldId id="276" r:id="rId19"/>
    <p:sldId id="294" r:id="rId20"/>
    <p:sldId id="279" r:id="rId21"/>
    <p:sldId id="271" r:id="rId22"/>
    <p:sldId id="272" r:id="rId23"/>
    <p:sldId id="275" r:id="rId24"/>
    <p:sldId id="280" r:id="rId25"/>
    <p:sldId id="281" r:id="rId26"/>
    <p:sldId id="282" r:id="rId27"/>
    <p:sldId id="283" r:id="rId28"/>
    <p:sldId id="284" r:id="rId29"/>
    <p:sldId id="285" r:id="rId30"/>
    <p:sldId id="286" r:id="rId31"/>
    <p:sldId id="287" r:id="rId32"/>
    <p:sldId id="288" r:id="rId33"/>
    <p:sldId id="289" r:id="rId34"/>
    <p:sldId id="293" r:id="rId35"/>
  </p:sldIdLst>
  <p:sldSz cx="9144000" cy="6858000" type="screen4x3"/>
  <p:notesSz cx="6761163" cy="99425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6699"/>
    <a:srgbClr val="0099FF"/>
    <a:srgbClr val="447C45"/>
    <a:srgbClr val="0099CC"/>
    <a:srgbClr val="398E32"/>
    <a:srgbClr val="31792B"/>
    <a:srgbClr val="10603C"/>
    <a:srgbClr val="009999"/>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31318" autoAdjust="0"/>
  </p:normalViewPr>
  <p:slideViewPr>
    <p:cSldViewPr>
      <p:cViewPr>
        <p:scale>
          <a:sx n="75" d="100"/>
          <a:sy n="75" d="100"/>
        </p:scale>
        <p:origin x="-1002" y="-1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30525"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a:defRPr sz="1200"/>
            </a:lvl1pPr>
          </a:lstStyle>
          <a:p>
            <a:fld id="{3D075C2F-4D98-490E-BE6D-E7EE87D11BE2}" type="datetimeFigureOut">
              <a:rPr lang="tr-TR" smtClean="0"/>
              <a:pPr/>
              <a:t>01.09.2014</a:t>
            </a:fld>
            <a:endParaRPr lang="tr-TR"/>
          </a:p>
        </p:txBody>
      </p:sp>
      <p:sp>
        <p:nvSpPr>
          <p:cNvPr id="4" name="Altbilgi Yer Tutucusu 3"/>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29050" y="9444038"/>
            <a:ext cx="2930525" cy="496887"/>
          </a:xfrm>
          <a:prstGeom prst="rect">
            <a:avLst/>
          </a:prstGeom>
        </p:spPr>
        <p:txBody>
          <a:bodyPr vert="horz" lIns="91440" tIns="45720" rIns="91440" bIns="45720" rtlCol="0" anchor="b"/>
          <a:lstStyle>
            <a:lvl1pPr algn="r">
              <a:defRPr sz="1200"/>
            </a:lvl1pPr>
          </a:lstStyle>
          <a:p>
            <a:fld id="{C66C5BAC-D033-4692-995B-00E4BC417154}" type="slidenum">
              <a:rPr lang="tr-TR" smtClean="0"/>
              <a:pPr/>
              <a:t>‹#›</a:t>
            </a:fld>
            <a:endParaRPr lang="tr-TR"/>
          </a:p>
        </p:txBody>
      </p:sp>
    </p:spTree>
    <p:extLst>
      <p:ext uri="{BB962C8B-B14F-4D97-AF65-F5344CB8AC3E}">
        <p14:creationId xmlns:p14="http://schemas.microsoft.com/office/powerpoint/2010/main" val="419874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30525"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29050" y="0"/>
            <a:ext cx="2930525" cy="496888"/>
          </a:xfrm>
          <a:prstGeom prst="rect">
            <a:avLst/>
          </a:prstGeom>
        </p:spPr>
        <p:txBody>
          <a:bodyPr vert="horz" lIns="91440" tIns="45720" rIns="91440" bIns="45720" rtlCol="0"/>
          <a:lstStyle>
            <a:lvl1pPr algn="r">
              <a:defRPr sz="1200"/>
            </a:lvl1pPr>
          </a:lstStyle>
          <a:p>
            <a:fld id="{831ADFCA-6A78-4CA1-ACC4-579E11BB1C7D}" type="datetimeFigureOut">
              <a:rPr lang="tr-TR" smtClean="0"/>
              <a:pPr/>
              <a:t>01.09.2014</a:t>
            </a:fld>
            <a:endParaRPr lang="tr-TR"/>
          </a:p>
        </p:txBody>
      </p:sp>
      <p:sp>
        <p:nvSpPr>
          <p:cNvPr id="4" name="Slayt Görüntüsü Yer Tutucusu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6275" y="4722813"/>
            <a:ext cx="5408613" cy="4473575"/>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29050" y="9444038"/>
            <a:ext cx="2930525" cy="496887"/>
          </a:xfrm>
          <a:prstGeom prst="rect">
            <a:avLst/>
          </a:prstGeom>
        </p:spPr>
        <p:txBody>
          <a:bodyPr vert="horz" lIns="91440" tIns="45720" rIns="91440" bIns="45720" rtlCol="0" anchor="b"/>
          <a:lstStyle>
            <a:lvl1pPr algn="r">
              <a:defRPr sz="1200"/>
            </a:lvl1pPr>
          </a:lstStyle>
          <a:p>
            <a:fld id="{17C92289-BC3B-46D2-944B-B27621A54C00}" type="slidenum">
              <a:rPr lang="tr-TR" smtClean="0"/>
              <a:pPr/>
              <a:t>‹#›</a:t>
            </a:fld>
            <a:endParaRPr lang="tr-TR"/>
          </a:p>
        </p:txBody>
      </p:sp>
    </p:spTree>
    <p:extLst>
      <p:ext uri="{BB962C8B-B14F-4D97-AF65-F5344CB8AC3E}">
        <p14:creationId xmlns:p14="http://schemas.microsoft.com/office/powerpoint/2010/main" val="65610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17C92289-BC3B-46D2-944B-B27621A54C00}" type="slidenum">
              <a:rPr lang="tr-TR" smtClean="0"/>
              <a:pPr/>
              <a:t>2</a:t>
            </a:fld>
            <a:endParaRPr lang="tr-TR"/>
          </a:p>
        </p:txBody>
      </p:sp>
    </p:spTree>
    <p:extLst>
      <p:ext uri="{BB962C8B-B14F-4D97-AF65-F5344CB8AC3E}">
        <p14:creationId xmlns:p14="http://schemas.microsoft.com/office/powerpoint/2010/main" val="2225053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17C92289-BC3B-46D2-944B-B27621A54C00}" type="slidenum">
              <a:rPr lang="tr-TR" smtClean="0"/>
              <a:pPr/>
              <a:t>14</a:t>
            </a:fld>
            <a:endParaRPr lang="tr-TR"/>
          </a:p>
        </p:txBody>
      </p:sp>
    </p:spTree>
    <p:extLst>
      <p:ext uri="{BB962C8B-B14F-4D97-AF65-F5344CB8AC3E}">
        <p14:creationId xmlns:p14="http://schemas.microsoft.com/office/powerpoint/2010/main" val="3558239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17C92289-BC3B-46D2-944B-B27621A54C00}" type="slidenum">
              <a:rPr lang="tr-TR" smtClean="0"/>
              <a:pPr/>
              <a:t>16</a:t>
            </a:fld>
            <a:endParaRPr lang="tr-TR"/>
          </a:p>
        </p:txBody>
      </p:sp>
    </p:spTree>
    <p:extLst>
      <p:ext uri="{BB962C8B-B14F-4D97-AF65-F5344CB8AC3E}">
        <p14:creationId xmlns:p14="http://schemas.microsoft.com/office/powerpoint/2010/main" val="507139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17C92289-BC3B-46D2-944B-B27621A54C00}" type="slidenum">
              <a:rPr lang="tr-TR" smtClean="0"/>
              <a:pPr/>
              <a:t>17</a:t>
            </a:fld>
            <a:endParaRPr lang="tr-TR"/>
          </a:p>
        </p:txBody>
      </p:sp>
    </p:spTree>
    <p:extLst>
      <p:ext uri="{BB962C8B-B14F-4D97-AF65-F5344CB8AC3E}">
        <p14:creationId xmlns:p14="http://schemas.microsoft.com/office/powerpoint/2010/main" val="3410294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7C92289-BC3B-46D2-944B-B27621A54C00}" type="slidenum">
              <a:rPr lang="tr-TR" smtClean="0"/>
              <a:pPr/>
              <a:t>22</a:t>
            </a:fld>
            <a:endParaRPr lang="tr-TR"/>
          </a:p>
        </p:txBody>
      </p:sp>
    </p:spTree>
    <p:extLst>
      <p:ext uri="{BB962C8B-B14F-4D97-AF65-F5344CB8AC3E}">
        <p14:creationId xmlns:p14="http://schemas.microsoft.com/office/powerpoint/2010/main" val="3962258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7C92289-BC3B-46D2-944B-B27621A54C00}" type="slidenum">
              <a:rPr lang="tr-TR" smtClean="0"/>
              <a:pPr/>
              <a:t>25</a:t>
            </a:fld>
            <a:endParaRPr lang="tr-TR"/>
          </a:p>
        </p:txBody>
      </p:sp>
    </p:spTree>
    <p:extLst>
      <p:ext uri="{BB962C8B-B14F-4D97-AF65-F5344CB8AC3E}">
        <p14:creationId xmlns:p14="http://schemas.microsoft.com/office/powerpoint/2010/main" val="3338663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7C92289-BC3B-46D2-944B-B27621A54C00}" type="slidenum">
              <a:rPr lang="tr-TR" smtClean="0"/>
              <a:pPr/>
              <a:t>3</a:t>
            </a:fld>
            <a:endParaRPr lang="tr-TR"/>
          </a:p>
        </p:txBody>
      </p:sp>
    </p:spTree>
    <p:extLst>
      <p:ext uri="{BB962C8B-B14F-4D97-AF65-F5344CB8AC3E}">
        <p14:creationId xmlns:p14="http://schemas.microsoft.com/office/powerpoint/2010/main" val="239024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7C92289-BC3B-46D2-944B-B27621A54C00}" type="slidenum">
              <a:rPr lang="tr-TR" smtClean="0"/>
              <a:pPr/>
              <a:t>4</a:t>
            </a:fld>
            <a:endParaRPr lang="tr-TR"/>
          </a:p>
        </p:txBody>
      </p:sp>
    </p:spTree>
    <p:extLst>
      <p:ext uri="{BB962C8B-B14F-4D97-AF65-F5344CB8AC3E}">
        <p14:creationId xmlns:p14="http://schemas.microsoft.com/office/powerpoint/2010/main" val="810045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17C92289-BC3B-46D2-944B-B27621A54C00}" type="slidenum">
              <a:rPr lang="tr-TR" smtClean="0"/>
              <a:pPr/>
              <a:t>6</a:t>
            </a:fld>
            <a:endParaRPr lang="tr-TR"/>
          </a:p>
        </p:txBody>
      </p:sp>
    </p:spTree>
    <p:extLst>
      <p:ext uri="{BB962C8B-B14F-4D97-AF65-F5344CB8AC3E}">
        <p14:creationId xmlns:p14="http://schemas.microsoft.com/office/powerpoint/2010/main" val="3070506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17C92289-BC3B-46D2-944B-B27621A54C00}" type="slidenum">
              <a:rPr lang="tr-TR" smtClean="0"/>
              <a:pPr/>
              <a:t>7</a:t>
            </a:fld>
            <a:endParaRPr lang="tr-TR"/>
          </a:p>
        </p:txBody>
      </p:sp>
    </p:spTree>
    <p:extLst>
      <p:ext uri="{BB962C8B-B14F-4D97-AF65-F5344CB8AC3E}">
        <p14:creationId xmlns:p14="http://schemas.microsoft.com/office/powerpoint/2010/main" val="67208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7C92289-BC3B-46D2-944B-B27621A54C00}" type="slidenum">
              <a:rPr lang="tr-TR" smtClean="0"/>
              <a:pPr/>
              <a:t>8</a:t>
            </a:fld>
            <a:endParaRPr lang="tr-TR"/>
          </a:p>
        </p:txBody>
      </p:sp>
    </p:spTree>
    <p:extLst>
      <p:ext uri="{BB962C8B-B14F-4D97-AF65-F5344CB8AC3E}">
        <p14:creationId xmlns:p14="http://schemas.microsoft.com/office/powerpoint/2010/main" val="3013838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17C92289-BC3B-46D2-944B-B27621A54C00}" type="slidenum">
              <a:rPr lang="tr-TR" smtClean="0"/>
              <a:pPr/>
              <a:t>9</a:t>
            </a:fld>
            <a:endParaRPr lang="tr-TR"/>
          </a:p>
        </p:txBody>
      </p:sp>
    </p:spTree>
    <p:extLst>
      <p:ext uri="{BB962C8B-B14F-4D97-AF65-F5344CB8AC3E}">
        <p14:creationId xmlns:p14="http://schemas.microsoft.com/office/powerpoint/2010/main" val="3335994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17C92289-BC3B-46D2-944B-B27621A54C00}" type="slidenum">
              <a:rPr lang="tr-TR" smtClean="0"/>
              <a:pPr/>
              <a:t>11</a:t>
            </a:fld>
            <a:endParaRPr lang="tr-TR"/>
          </a:p>
        </p:txBody>
      </p:sp>
    </p:spTree>
    <p:extLst>
      <p:ext uri="{BB962C8B-B14F-4D97-AF65-F5344CB8AC3E}">
        <p14:creationId xmlns:p14="http://schemas.microsoft.com/office/powerpoint/2010/main" val="3729412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7C92289-BC3B-46D2-944B-B27621A54C00}" type="slidenum">
              <a:rPr lang="tr-TR" smtClean="0"/>
              <a:pPr/>
              <a:t>13</a:t>
            </a:fld>
            <a:endParaRPr lang="tr-TR"/>
          </a:p>
        </p:txBody>
      </p:sp>
    </p:spTree>
    <p:extLst>
      <p:ext uri="{BB962C8B-B14F-4D97-AF65-F5344CB8AC3E}">
        <p14:creationId xmlns:p14="http://schemas.microsoft.com/office/powerpoint/2010/main" val="3297829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D1CAA35-6FD1-4E3B-B2E3-EEF680FD4610}" type="datetimeFigureOut">
              <a:rPr lang="tr-TR" smtClean="0"/>
              <a:pPr/>
              <a:t>01.09.2014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375720B-4C08-4360-B2FE-17E9C88E09EB}" type="slidenum">
              <a:rPr lang="tr-TR" smtClean="0"/>
              <a:pPr/>
              <a:t>‹#›</a:t>
            </a:fld>
            <a:endParaRPr lang="tr-TR"/>
          </a:p>
        </p:txBody>
      </p:sp>
    </p:spTree>
    <p:extLst>
      <p:ext uri="{BB962C8B-B14F-4D97-AF65-F5344CB8AC3E}">
        <p14:creationId xmlns:p14="http://schemas.microsoft.com/office/powerpoint/2010/main" val="265844774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D1CAA35-6FD1-4E3B-B2E3-EEF680FD4610}" type="datetimeFigureOut">
              <a:rPr lang="tr-TR" smtClean="0"/>
              <a:pPr/>
              <a:t>01.09.2014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375720B-4C08-4360-B2FE-17E9C88E09EB}" type="slidenum">
              <a:rPr lang="tr-TR" smtClean="0"/>
              <a:pPr/>
              <a:t>‹#›</a:t>
            </a:fld>
            <a:endParaRPr lang="tr-TR"/>
          </a:p>
        </p:txBody>
      </p:sp>
    </p:spTree>
    <p:extLst>
      <p:ext uri="{BB962C8B-B14F-4D97-AF65-F5344CB8AC3E}">
        <p14:creationId xmlns:p14="http://schemas.microsoft.com/office/powerpoint/2010/main" val="30418558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D1CAA35-6FD1-4E3B-B2E3-EEF680FD4610}" type="datetimeFigureOut">
              <a:rPr lang="tr-TR" smtClean="0"/>
              <a:pPr/>
              <a:t>01.09.2014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375720B-4C08-4360-B2FE-17E9C88E09EB}" type="slidenum">
              <a:rPr lang="tr-TR" smtClean="0"/>
              <a:pPr/>
              <a:t>‹#›</a:t>
            </a:fld>
            <a:endParaRPr lang="tr-TR"/>
          </a:p>
        </p:txBody>
      </p:sp>
    </p:spTree>
    <p:extLst>
      <p:ext uri="{BB962C8B-B14F-4D97-AF65-F5344CB8AC3E}">
        <p14:creationId xmlns:p14="http://schemas.microsoft.com/office/powerpoint/2010/main" val="382714891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D1CAA35-6FD1-4E3B-B2E3-EEF680FD4610}" type="datetimeFigureOut">
              <a:rPr lang="tr-TR" smtClean="0"/>
              <a:pPr/>
              <a:t>01.09.2014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375720B-4C08-4360-B2FE-17E9C88E09EB}" type="slidenum">
              <a:rPr lang="tr-TR" smtClean="0"/>
              <a:pPr/>
              <a:t>‹#›</a:t>
            </a:fld>
            <a:endParaRPr lang="tr-TR"/>
          </a:p>
        </p:txBody>
      </p:sp>
    </p:spTree>
    <p:extLst>
      <p:ext uri="{BB962C8B-B14F-4D97-AF65-F5344CB8AC3E}">
        <p14:creationId xmlns:p14="http://schemas.microsoft.com/office/powerpoint/2010/main" val="252881301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D1CAA35-6FD1-4E3B-B2E3-EEF680FD4610}" type="datetimeFigureOut">
              <a:rPr lang="tr-TR" smtClean="0"/>
              <a:pPr/>
              <a:t>01.09.2014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375720B-4C08-4360-B2FE-17E9C88E09EB}" type="slidenum">
              <a:rPr lang="tr-TR" smtClean="0"/>
              <a:pPr/>
              <a:t>‹#›</a:t>
            </a:fld>
            <a:endParaRPr lang="tr-TR"/>
          </a:p>
        </p:txBody>
      </p:sp>
    </p:spTree>
    <p:extLst>
      <p:ext uri="{BB962C8B-B14F-4D97-AF65-F5344CB8AC3E}">
        <p14:creationId xmlns:p14="http://schemas.microsoft.com/office/powerpoint/2010/main" val="75176985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D1CAA35-6FD1-4E3B-B2E3-EEF680FD4610}" type="datetimeFigureOut">
              <a:rPr lang="tr-TR" smtClean="0"/>
              <a:pPr/>
              <a:t>01.09.2014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375720B-4C08-4360-B2FE-17E9C88E09EB}" type="slidenum">
              <a:rPr lang="tr-TR" smtClean="0"/>
              <a:pPr/>
              <a:t>‹#›</a:t>
            </a:fld>
            <a:endParaRPr lang="tr-TR"/>
          </a:p>
        </p:txBody>
      </p:sp>
    </p:spTree>
    <p:extLst>
      <p:ext uri="{BB962C8B-B14F-4D97-AF65-F5344CB8AC3E}">
        <p14:creationId xmlns:p14="http://schemas.microsoft.com/office/powerpoint/2010/main" val="372333356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D1CAA35-6FD1-4E3B-B2E3-EEF680FD4610}" type="datetimeFigureOut">
              <a:rPr lang="tr-TR" smtClean="0"/>
              <a:pPr/>
              <a:t>01.09.2014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375720B-4C08-4360-B2FE-17E9C88E09EB}" type="slidenum">
              <a:rPr lang="tr-TR" smtClean="0"/>
              <a:pPr/>
              <a:t>‹#›</a:t>
            </a:fld>
            <a:endParaRPr lang="tr-TR"/>
          </a:p>
        </p:txBody>
      </p:sp>
    </p:spTree>
    <p:extLst>
      <p:ext uri="{BB962C8B-B14F-4D97-AF65-F5344CB8AC3E}">
        <p14:creationId xmlns:p14="http://schemas.microsoft.com/office/powerpoint/2010/main" val="180203866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D1CAA35-6FD1-4E3B-B2E3-EEF680FD4610}" type="datetimeFigureOut">
              <a:rPr lang="tr-TR" smtClean="0"/>
              <a:pPr/>
              <a:t>01.09.2014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375720B-4C08-4360-B2FE-17E9C88E09EB}" type="slidenum">
              <a:rPr lang="tr-TR" smtClean="0"/>
              <a:pPr/>
              <a:t>‹#›</a:t>
            </a:fld>
            <a:endParaRPr lang="tr-TR"/>
          </a:p>
        </p:txBody>
      </p:sp>
    </p:spTree>
    <p:extLst>
      <p:ext uri="{BB962C8B-B14F-4D97-AF65-F5344CB8AC3E}">
        <p14:creationId xmlns:p14="http://schemas.microsoft.com/office/powerpoint/2010/main" val="2842259523"/>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D1CAA35-6FD1-4E3B-B2E3-EEF680FD4610}" type="datetimeFigureOut">
              <a:rPr lang="tr-TR" smtClean="0"/>
              <a:pPr/>
              <a:t>01.09.2014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375720B-4C08-4360-B2FE-17E9C88E09EB}" type="slidenum">
              <a:rPr lang="tr-TR" smtClean="0"/>
              <a:pPr/>
              <a:t>‹#›</a:t>
            </a:fld>
            <a:endParaRPr lang="tr-TR"/>
          </a:p>
        </p:txBody>
      </p:sp>
    </p:spTree>
    <p:extLst>
      <p:ext uri="{BB962C8B-B14F-4D97-AF65-F5344CB8AC3E}">
        <p14:creationId xmlns:p14="http://schemas.microsoft.com/office/powerpoint/2010/main" val="277655567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D1CAA35-6FD1-4E3B-B2E3-EEF680FD4610}" type="datetimeFigureOut">
              <a:rPr lang="tr-TR" smtClean="0"/>
              <a:pPr/>
              <a:t>01.09.2014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375720B-4C08-4360-B2FE-17E9C88E09EB}" type="slidenum">
              <a:rPr lang="tr-TR" smtClean="0"/>
              <a:pPr/>
              <a:t>‹#›</a:t>
            </a:fld>
            <a:endParaRPr lang="tr-TR"/>
          </a:p>
        </p:txBody>
      </p:sp>
    </p:spTree>
    <p:extLst>
      <p:ext uri="{BB962C8B-B14F-4D97-AF65-F5344CB8AC3E}">
        <p14:creationId xmlns:p14="http://schemas.microsoft.com/office/powerpoint/2010/main" val="211964494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D1CAA35-6FD1-4E3B-B2E3-EEF680FD4610}" type="datetimeFigureOut">
              <a:rPr lang="tr-TR" smtClean="0"/>
              <a:pPr/>
              <a:t>01.09.2014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375720B-4C08-4360-B2FE-17E9C88E09EB}" type="slidenum">
              <a:rPr lang="tr-TR" smtClean="0"/>
              <a:pPr/>
              <a:t>‹#›</a:t>
            </a:fld>
            <a:endParaRPr lang="tr-TR"/>
          </a:p>
        </p:txBody>
      </p:sp>
    </p:spTree>
    <p:extLst>
      <p:ext uri="{BB962C8B-B14F-4D97-AF65-F5344CB8AC3E}">
        <p14:creationId xmlns:p14="http://schemas.microsoft.com/office/powerpoint/2010/main" val="361214826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1CAA35-6FD1-4E3B-B2E3-EEF680FD4610}" type="datetimeFigureOut">
              <a:rPr lang="tr-TR" smtClean="0"/>
              <a:pPr/>
              <a:t>01.09.2014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75720B-4C08-4360-B2FE-17E9C88E09EB}" type="slidenum">
              <a:rPr lang="tr-TR" smtClean="0"/>
              <a:pPr/>
              <a:t>‹#›</a:t>
            </a:fld>
            <a:endParaRPr lang="tr-TR"/>
          </a:p>
        </p:txBody>
      </p:sp>
    </p:spTree>
    <p:extLst>
      <p:ext uri="{BB962C8B-B14F-4D97-AF65-F5344CB8AC3E}">
        <p14:creationId xmlns:p14="http://schemas.microsoft.com/office/powerpoint/2010/main" val="337871081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gif"/><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gif"/><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jpe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40.gif"/><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22.jpe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gif"/><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image" Target="../media/image47.gif"/><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3.gif"/><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gif"/><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gif"/><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gif"/><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2.jpeg"/></Relationships>
</file>

<file path=ppt/slides/_rels/slide34.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image" Target="../media/image74.jpeg"/><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9279" y="44624"/>
            <a:ext cx="9144000" cy="1962137"/>
          </a:xfrm>
        </p:spPr>
        <p:txBody>
          <a:bodyPr>
            <a:normAutofit fontScale="90000"/>
          </a:bodyPr>
          <a:lstStyle/>
          <a:p>
            <a:r>
              <a:rPr lang="tr-TR" sz="4800" dirty="0" smtClean="0">
                <a:solidFill>
                  <a:srgbClr val="0070C0"/>
                </a:solidFill>
                <a:latin typeface="Algerian" panose="04020705040A02060702" pitchFamily="82" charset="0"/>
              </a:rPr>
              <a:t> </a:t>
            </a:r>
            <a:r>
              <a:rPr lang="tr-TR" sz="4900" b="1" dirty="0" smtClean="0">
                <a:solidFill>
                  <a:srgbClr val="0070C0"/>
                </a:solidFill>
                <a:latin typeface="Algerian" panose="04020705040A02060702" pitchFamily="82" charset="0"/>
              </a:rPr>
              <a:t>PANEL</a:t>
            </a:r>
            <a:r>
              <a:rPr lang="tr-TR" sz="4800" dirty="0" smtClean="0">
                <a:solidFill>
                  <a:srgbClr val="0070C0"/>
                </a:solidFill>
                <a:latin typeface="Algerian" panose="04020705040A02060702" pitchFamily="82" charset="0"/>
              </a:rPr>
              <a:t> </a:t>
            </a:r>
            <a:r>
              <a:rPr lang="tr-TR" sz="4000" dirty="0">
                <a:solidFill>
                  <a:srgbClr val="0070C0"/>
                </a:solidFill>
                <a:latin typeface="Franklin Gothic Heavy" panose="020B0903020102020204" pitchFamily="34" charset="0"/>
              </a:rPr>
              <a:t/>
            </a:r>
            <a:br>
              <a:rPr lang="tr-TR" sz="4000" dirty="0">
                <a:solidFill>
                  <a:srgbClr val="0070C0"/>
                </a:solidFill>
                <a:latin typeface="Franklin Gothic Heavy" panose="020B0903020102020204" pitchFamily="34" charset="0"/>
              </a:rPr>
            </a:br>
            <a:r>
              <a:rPr lang="tr-TR" sz="4000" dirty="0" smtClean="0">
                <a:solidFill>
                  <a:srgbClr val="0070C0"/>
                </a:solidFill>
                <a:latin typeface="Franklin Gothic Heavy" panose="020B0903020102020204" pitchFamily="34" charset="0"/>
              </a:rPr>
              <a:t>          </a:t>
            </a:r>
            <a:r>
              <a:rPr lang="tr-TR" sz="3100" dirty="0" smtClean="0">
                <a:solidFill>
                  <a:srgbClr val="0070C0"/>
                </a:solidFill>
                <a:latin typeface="Forte" panose="03060902040502070203" pitchFamily="66" charset="0"/>
              </a:rPr>
              <a:t>AKDENİZ ÜLKELERİNDE           </a:t>
            </a:r>
            <a:r>
              <a:rPr lang="tr-TR" sz="3100" dirty="0" smtClean="0">
                <a:solidFill>
                  <a:srgbClr val="0070C0"/>
                </a:solidFill>
                <a:latin typeface="Franklin Gothic Heavy" panose="020B0903020102020204" pitchFamily="34" charset="0"/>
              </a:rPr>
              <a:t>E </a:t>
            </a:r>
            <a:br>
              <a:rPr lang="tr-TR" sz="3100" dirty="0" smtClean="0">
                <a:solidFill>
                  <a:srgbClr val="0070C0"/>
                </a:solidFill>
                <a:latin typeface="Franklin Gothic Heavy" panose="020B0903020102020204" pitchFamily="34" charset="0"/>
              </a:rPr>
            </a:br>
            <a:r>
              <a:rPr lang="tr-TR" sz="3100" dirty="0" smtClean="0">
                <a:solidFill>
                  <a:srgbClr val="0070C0"/>
                </a:solidFill>
                <a:latin typeface="Arial Black" panose="020B0A04020102020204" pitchFamily="34" charset="0"/>
              </a:rPr>
              <a:t>  </a:t>
            </a:r>
            <a:r>
              <a:rPr lang="tr-TR" sz="3100" b="1" dirty="0" smtClean="0">
                <a:solidFill>
                  <a:srgbClr val="0070C0"/>
                </a:solidFill>
                <a:latin typeface="Forte" panose="03060902040502070203" pitchFamily="66" charset="0"/>
              </a:rPr>
              <a:t>COĞRAFİ İŞARETLEME</a:t>
            </a:r>
            <a:r>
              <a:rPr lang="tr-TR" sz="2800" dirty="0" smtClean="0">
                <a:solidFill>
                  <a:srgbClr val="0070C0"/>
                </a:solidFill>
                <a:latin typeface="Franklin Gothic Heavy" panose="020B0903020102020204" pitchFamily="34" charset="0"/>
              </a:rPr>
              <a:t/>
            </a:r>
            <a:br>
              <a:rPr lang="tr-TR" sz="2800" dirty="0" smtClean="0">
                <a:solidFill>
                  <a:srgbClr val="0070C0"/>
                </a:solidFill>
                <a:latin typeface="Franklin Gothic Heavy" panose="020B0903020102020204" pitchFamily="34" charset="0"/>
              </a:rPr>
            </a:br>
            <a:r>
              <a:rPr lang="tr-TR" sz="2800" dirty="0" smtClean="0">
                <a:solidFill>
                  <a:srgbClr val="0070C0"/>
                </a:solidFill>
                <a:latin typeface="Arial Black" panose="020B0A04020102020204" pitchFamily="34" charset="0"/>
              </a:rPr>
              <a:t> </a:t>
            </a:r>
            <a:r>
              <a:rPr lang="tr-TR" sz="2200" dirty="0" smtClean="0">
                <a:solidFill>
                  <a:srgbClr val="0070C0"/>
                </a:solidFill>
                <a:latin typeface="Berlin Sans FB Demi" panose="020E0802020502020306" pitchFamily="34" charset="0"/>
              </a:rPr>
              <a:t>Hatay 4 eylül 2014</a:t>
            </a:r>
            <a:endParaRPr lang="fr-FR" sz="2200" dirty="0">
              <a:solidFill>
                <a:srgbClr val="0070C0"/>
              </a:solidFill>
              <a:latin typeface="Berlin Sans FB Demi" panose="020E0802020502020306" pitchFamily="34" charset="0"/>
            </a:endParaRPr>
          </a:p>
        </p:txBody>
      </p:sp>
      <p:sp>
        <p:nvSpPr>
          <p:cNvPr id="3" name="İçerik Yer Tutucusu 2"/>
          <p:cNvSpPr>
            <a:spLocks noGrp="1"/>
          </p:cNvSpPr>
          <p:nvPr>
            <p:ph idx="1"/>
          </p:nvPr>
        </p:nvSpPr>
        <p:spPr>
          <a:xfrm>
            <a:off x="0" y="2132856"/>
            <a:ext cx="9108503" cy="4725144"/>
          </a:xfrm>
        </p:spPr>
        <p:txBody>
          <a:bodyPr>
            <a:normAutofit fontScale="62500" lnSpcReduction="20000"/>
          </a:bodyPr>
          <a:lstStyle/>
          <a:p>
            <a:pPr marL="0" indent="0" algn="ctr">
              <a:buNone/>
            </a:pPr>
            <a:endParaRPr lang="tr-TR" sz="3500" b="1" dirty="0" smtClean="0">
              <a:solidFill>
                <a:srgbClr val="009999"/>
              </a:solidFill>
              <a:latin typeface="Forte" panose="03060902040502070203" pitchFamily="66" charset="0"/>
            </a:endParaRPr>
          </a:p>
          <a:p>
            <a:pPr marL="0" indent="0" algn="ctr">
              <a:buNone/>
            </a:pPr>
            <a:endParaRPr lang="tr-TR" sz="3500" b="1" dirty="0" smtClean="0">
              <a:solidFill>
                <a:srgbClr val="009999"/>
              </a:solidFill>
              <a:latin typeface="Forte" panose="03060902040502070203" pitchFamily="66" charset="0"/>
            </a:endParaRPr>
          </a:p>
          <a:p>
            <a:pPr marL="0" indent="0" algn="ctr">
              <a:buNone/>
            </a:pPr>
            <a:r>
              <a:rPr lang="tr-TR" sz="5800" b="1" dirty="0" smtClean="0">
                <a:solidFill>
                  <a:srgbClr val="0070C0"/>
                </a:solidFill>
                <a:latin typeface="Forte" panose="03060902040502070203" pitchFamily="66" charset="0"/>
              </a:rPr>
              <a:t>TÜRKİYE </a:t>
            </a:r>
          </a:p>
          <a:p>
            <a:pPr marL="0" indent="0" algn="ctr">
              <a:buNone/>
            </a:pPr>
            <a:r>
              <a:rPr lang="tr-TR" sz="5800" b="1" dirty="0" smtClean="0">
                <a:solidFill>
                  <a:srgbClr val="0070C0"/>
                </a:solidFill>
                <a:latin typeface="Forte" panose="03060902040502070203" pitchFamily="66" charset="0"/>
              </a:rPr>
              <a:t> VE  DİĞER  AKDENİZ  ÜLKELERİNDE</a:t>
            </a:r>
            <a:r>
              <a:rPr lang="fr-FR" sz="5800" b="1" dirty="0" smtClean="0">
                <a:solidFill>
                  <a:srgbClr val="0070C0"/>
                </a:solidFill>
                <a:latin typeface="Forte" panose="03060902040502070203" pitchFamily="66" charset="0"/>
              </a:rPr>
              <a:t> </a:t>
            </a:r>
            <a:endParaRPr lang="tr-TR" sz="5800" b="1" dirty="0" smtClean="0">
              <a:solidFill>
                <a:srgbClr val="0070C0"/>
              </a:solidFill>
              <a:latin typeface="Forte" panose="03060902040502070203" pitchFamily="66" charset="0"/>
            </a:endParaRPr>
          </a:p>
          <a:p>
            <a:pPr marL="0" indent="0" algn="ctr">
              <a:buNone/>
            </a:pPr>
            <a:r>
              <a:rPr lang="tr-TR" sz="5800" b="1" dirty="0" smtClean="0">
                <a:solidFill>
                  <a:srgbClr val="0070C0"/>
                </a:solidFill>
                <a:latin typeface="Forte" panose="03060902040502070203" pitchFamily="66" charset="0"/>
              </a:rPr>
              <a:t>COĞRAFİ  İŞARETLER</a:t>
            </a:r>
          </a:p>
          <a:p>
            <a:pPr marL="0" indent="0" algn="ctr">
              <a:buNone/>
            </a:pPr>
            <a:r>
              <a:rPr lang="tr-TR" b="1" dirty="0" smtClean="0">
                <a:solidFill>
                  <a:srgbClr val="0070C0"/>
                </a:solidFill>
                <a:latin typeface="Franklin Gothic Heavy" panose="020B0903020102020204" pitchFamily="34" charset="0"/>
              </a:rPr>
              <a:t> </a:t>
            </a:r>
            <a:r>
              <a:rPr lang="fr-FR" b="1" dirty="0" smtClean="0">
                <a:solidFill>
                  <a:srgbClr val="0070C0"/>
                </a:solidFill>
                <a:latin typeface="Franklin Gothic Heavy" panose="020B0903020102020204" pitchFamily="34" charset="0"/>
              </a:rPr>
              <a:t> </a:t>
            </a:r>
            <a:r>
              <a:rPr lang="tr-TR" sz="3400" b="1" dirty="0" smtClean="0">
                <a:solidFill>
                  <a:srgbClr val="0070C0"/>
                </a:solidFill>
                <a:latin typeface="Berlin Sans FB Demi" panose="020E0802020502020306" pitchFamily="34" charset="0"/>
              </a:rPr>
              <a:t>Mevcut  </a:t>
            </a:r>
            <a:r>
              <a:rPr lang="tr-TR" sz="3400" b="1" dirty="0">
                <a:solidFill>
                  <a:srgbClr val="0070C0"/>
                </a:solidFill>
                <a:latin typeface="Berlin Sans FB Demi" panose="020E0802020502020306" pitchFamily="34" charset="0"/>
              </a:rPr>
              <a:t>D</a:t>
            </a:r>
            <a:r>
              <a:rPr lang="tr-TR" sz="3400" b="1" dirty="0" smtClean="0">
                <a:solidFill>
                  <a:srgbClr val="0070C0"/>
                </a:solidFill>
                <a:latin typeface="Berlin Sans FB Demi" panose="020E0802020502020306" pitchFamily="34" charset="0"/>
              </a:rPr>
              <a:t>urum  ve  Engeller</a:t>
            </a:r>
          </a:p>
          <a:p>
            <a:pPr marL="0" indent="0" algn="ctr">
              <a:buNone/>
            </a:pPr>
            <a:endParaRPr lang="fr-FR" sz="2600" b="1" dirty="0" smtClean="0">
              <a:solidFill>
                <a:srgbClr val="0070C0"/>
              </a:solidFill>
              <a:latin typeface="Berlin Sans FB Demi" panose="020E0802020502020306" pitchFamily="34" charset="0"/>
            </a:endParaRPr>
          </a:p>
          <a:p>
            <a:pPr marL="0" indent="0" algn="ctr">
              <a:buNone/>
            </a:pPr>
            <a:endParaRPr lang="tr-TR" sz="2800" b="1" dirty="0" smtClean="0">
              <a:solidFill>
                <a:srgbClr val="C00000"/>
              </a:solidFill>
              <a:latin typeface="Berlin Sans FB Demi" pitchFamily="34" charset="0"/>
            </a:endParaRPr>
          </a:p>
          <a:p>
            <a:pPr marL="0" indent="0">
              <a:buNone/>
            </a:pPr>
            <a:r>
              <a:rPr lang="tr-TR" sz="2300" b="1" dirty="0" smtClean="0">
                <a:solidFill>
                  <a:srgbClr val="0070C0"/>
                </a:solidFill>
                <a:latin typeface="Berlin Sans FB Demi" pitchFamily="34" charset="0"/>
              </a:rPr>
              <a:t>    </a:t>
            </a:r>
            <a:r>
              <a:rPr lang="tr-TR" sz="2600" b="1" dirty="0" smtClean="0">
                <a:solidFill>
                  <a:srgbClr val="0070C0"/>
                </a:solidFill>
                <a:latin typeface="Berlin Sans FB Demi" pitchFamily="34" charset="0"/>
              </a:rPr>
              <a:t>Prof. Dr. Yavuz </a:t>
            </a:r>
            <a:r>
              <a:rPr lang="tr-TR" sz="2600" b="1" dirty="0">
                <a:solidFill>
                  <a:srgbClr val="0070C0"/>
                </a:solidFill>
                <a:latin typeface="Berlin Sans FB Demi" pitchFamily="34" charset="0"/>
              </a:rPr>
              <a:t>T</a:t>
            </a:r>
            <a:r>
              <a:rPr lang="tr-TR" sz="2600" b="1" dirty="0" smtClean="0">
                <a:solidFill>
                  <a:srgbClr val="0070C0"/>
                </a:solidFill>
                <a:latin typeface="Berlin Sans FB Demi" pitchFamily="34" charset="0"/>
              </a:rPr>
              <a:t>ekelioğlu</a:t>
            </a:r>
          </a:p>
          <a:p>
            <a:pPr marL="0" indent="0">
              <a:buNone/>
            </a:pPr>
            <a:r>
              <a:rPr lang="tr-TR" sz="2600" b="1" dirty="0" smtClean="0">
                <a:solidFill>
                  <a:srgbClr val="0070C0"/>
                </a:solidFill>
                <a:latin typeface="Berlin Sans FB Demi" pitchFamily="34" charset="0"/>
              </a:rPr>
              <a:t>   Yöresel Ürünler ve Coğrafi İşaretler </a:t>
            </a:r>
          </a:p>
          <a:p>
            <a:pPr marL="0" indent="0">
              <a:buNone/>
            </a:pPr>
            <a:r>
              <a:rPr lang="tr-TR" sz="2600" b="1" dirty="0" smtClean="0">
                <a:solidFill>
                  <a:srgbClr val="0070C0"/>
                </a:solidFill>
                <a:latin typeface="Berlin Sans FB Demi" pitchFamily="34" charset="0"/>
              </a:rPr>
              <a:t>   Türkiye Araştırma Ağı ( </a:t>
            </a:r>
            <a:r>
              <a:rPr lang="tr-TR" sz="2600" b="1" dirty="0" err="1" smtClean="0">
                <a:solidFill>
                  <a:srgbClr val="0070C0"/>
                </a:solidFill>
                <a:latin typeface="Berlin Sans FB Demi" pitchFamily="34" charset="0"/>
              </a:rPr>
              <a:t>YÜciTA</a:t>
            </a:r>
            <a:r>
              <a:rPr lang="tr-TR" sz="2600" b="1" dirty="0" smtClean="0">
                <a:solidFill>
                  <a:srgbClr val="0070C0"/>
                </a:solidFill>
                <a:latin typeface="Berlin Sans FB Demi" pitchFamily="34" charset="0"/>
              </a:rPr>
              <a:t> )</a:t>
            </a:r>
          </a:p>
          <a:p>
            <a:pPr marL="0" indent="0">
              <a:buNone/>
            </a:pPr>
            <a:r>
              <a:rPr lang="tr-TR" sz="2600" b="1" dirty="0" smtClean="0">
                <a:solidFill>
                  <a:srgbClr val="0070C0"/>
                </a:solidFill>
                <a:latin typeface="Berlin Sans FB Demi" pitchFamily="34" charset="0"/>
              </a:rPr>
              <a:t>   Başkanı</a:t>
            </a:r>
          </a:p>
          <a:p>
            <a:pPr marL="0" indent="0">
              <a:buNone/>
            </a:pPr>
            <a:r>
              <a:rPr lang="tr-TR" sz="2600" b="1" dirty="0" smtClean="0">
                <a:solidFill>
                  <a:srgbClr val="0070C0"/>
                </a:solidFill>
                <a:latin typeface="Berlin Sans FB Demi" pitchFamily="34" charset="0"/>
              </a:rPr>
              <a:t> </a:t>
            </a:r>
            <a:endParaRPr lang="fr-FR" sz="2600" b="1" dirty="0">
              <a:solidFill>
                <a:srgbClr val="0070C0"/>
              </a:solidFill>
              <a:latin typeface="+mj-lt"/>
            </a:endParaRPr>
          </a:p>
        </p:txBody>
      </p:sp>
      <p:pic>
        <p:nvPicPr>
          <p:cNvPr id="1028" name="Picture 4" descr="C:\Users\yavuz\AppData\Local\Microsoft\Windows\Temporary Internet Files\Content.IE5\ZKWI82MB\img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260649"/>
            <a:ext cx="2483768" cy="144015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yavuz\AppData\Local\Microsoft\Windows\Temporary Internet Files\Content.IE5\45IX1ZXM\DOĞAKA 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04664"/>
            <a:ext cx="1512168" cy="10981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yavuz\Desktop\LOGOLAR YUciTA\yucita logo-01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5013176"/>
            <a:ext cx="2195736"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81201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496" y="116632"/>
            <a:ext cx="9108504" cy="1440160"/>
          </a:xfrm>
        </p:spPr>
        <p:txBody>
          <a:bodyPr>
            <a:normAutofit/>
          </a:bodyPr>
          <a:lstStyle/>
          <a:p>
            <a:r>
              <a:rPr lang="tr-TR" sz="2400" dirty="0" smtClean="0">
                <a:solidFill>
                  <a:schemeClr val="tx2">
                    <a:lumMod val="60000"/>
                    <a:lumOff val="40000"/>
                  </a:schemeClr>
                </a:solidFill>
                <a:latin typeface="Arial Black" panose="020B0A04020102020204" pitchFamily="34" charset="0"/>
              </a:rPr>
              <a:t>AVRUPA BİRLİĞİ BAŞVURULARI</a:t>
            </a:r>
            <a:br>
              <a:rPr lang="tr-TR" sz="2400" dirty="0" smtClean="0">
                <a:solidFill>
                  <a:schemeClr val="tx2">
                    <a:lumMod val="60000"/>
                    <a:lumOff val="40000"/>
                  </a:schemeClr>
                </a:solidFill>
                <a:latin typeface="Arial Black" panose="020B0A04020102020204" pitchFamily="34" charset="0"/>
              </a:rPr>
            </a:br>
            <a:r>
              <a:rPr lang="tr-TR" sz="2400" dirty="0" smtClean="0">
                <a:solidFill>
                  <a:schemeClr val="tx2">
                    <a:lumMod val="60000"/>
                    <a:lumOff val="40000"/>
                  </a:schemeClr>
                </a:solidFill>
                <a:latin typeface="Arial Black" panose="020B0A04020102020204" pitchFamily="34" charset="0"/>
              </a:rPr>
              <a:t>(</a:t>
            </a:r>
            <a:r>
              <a:rPr lang="tr-TR" sz="1800" dirty="0" smtClean="0">
                <a:solidFill>
                  <a:schemeClr val="tx2">
                    <a:lumMod val="60000"/>
                    <a:lumOff val="40000"/>
                  </a:schemeClr>
                </a:solidFill>
                <a:latin typeface="Arial Black" panose="020B0A04020102020204" pitchFamily="34" charset="0"/>
              </a:rPr>
              <a:t> </a:t>
            </a:r>
            <a:r>
              <a:rPr lang="nl-NL" sz="1800" dirty="0" smtClean="0">
                <a:solidFill>
                  <a:schemeClr val="tx2">
                    <a:lumMod val="60000"/>
                    <a:lumOff val="40000"/>
                  </a:schemeClr>
                </a:solidFill>
                <a:latin typeface="Arial Black" panose="020B0A04020102020204" pitchFamily="34" charset="0"/>
              </a:rPr>
              <a:t>DOOR  </a:t>
            </a:r>
            <a:r>
              <a:rPr lang="nl-NL" sz="1800" dirty="0">
                <a:solidFill>
                  <a:schemeClr val="tx2">
                    <a:lumMod val="60000"/>
                    <a:lumOff val="40000"/>
                  </a:schemeClr>
                </a:solidFill>
                <a:latin typeface="Arial Black" panose="020B0A04020102020204" pitchFamily="34" charset="0"/>
              </a:rPr>
              <a:t>veri  </a:t>
            </a:r>
            <a:r>
              <a:rPr lang="nl-NL" sz="1800" dirty="0" smtClean="0">
                <a:solidFill>
                  <a:schemeClr val="tx2">
                    <a:lumMod val="60000"/>
                    <a:lumOff val="40000"/>
                  </a:schemeClr>
                </a:solidFill>
                <a:latin typeface="Arial Black" panose="020B0A04020102020204" pitchFamily="34" charset="0"/>
              </a:rPr>
              <a:t>tabanı</a:t>
            </a:r>
            <a:r>
              <a:rPr lang="tr-TR" sz="1800" dirty="0" smtClean="0">
                <a:solidFill>
                  <a:schemeClr val="tx2">
                    <a:lumMod val="60000"/>
                    <a:lumOff val="40000"/>
                  </a:schemeClr>
                </a:solidFill>
                <a:latin typeface="Arial Black" panose="020B0A04020102020204" pitchFamily="34" charset="0"/>
              </a:rPr>
              <a:t> )</a:t>
            </a:r>
            <a:endParaRPr lang="tr-TR" sz="1800" dirty="0">
              <a:solidFill>
                <a:schemeClr val="tx2">
                  <a:lumMod val="60000"/>
                  <a:lumOff val="40000"/>
                </a:schemeClr>
              </a:solidFill>
              <a:latin typeface="Arial Black" panose="020B0A0402010202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6776385"/>
              </p:ext>
            </p:extLst>
          </p:nvPr>
        </p:nvGraphicFramePr>
        <p:xfrm>
          <a:off x="107505" y="1772817"/>
          <a:ext cx="8928993" cy="3744415"/>
        </p:xfrm>
        <a:graphic>
          <a:graphicData uri="http://schemas.openxmlformats.org/drawingml/2006/table">
            <a:tbl>
              <a:tblPr firstRow="1" bandRow="1">
                <a:tableStyleId>{5C22544A-7EE6-4342-B048-85BDC9FD1C3A}</a:tableStyleId>
              </a:tblPr>
              <a:tblGrid>
                <a:gridCol w="2976331"/>
                <a:gridCol w="2976331"/>
                <a:gridCol w="2976331"/>
              </a:tblGrid>
              <a:tr h="748883">
                <a:tc>
                  <a:txBody>
                    <a:bodyPr/>
                    <a:lstStyle/>
                    <a:p>
                      <a:pPr algn="ctr"/>
                      <a:r>
                        <a:rPr lang="tr-TR" sz="2400" dirty="0" smtClean="0">
                          <a:solidFill>
                            <a:srgbClr val="FFFF00"/>
                          </a:solidFill>
                        </a:rPr>
                        <a:t>ÜRÜN</a:t>
                      </a:r>
                      <a:r>
                        <a:rPr lang="tr-TR" sz="2400" baseline="0" dirty="0" smtClean="0">
                          <a:solidFill>
                            <a:srgbClr val="FFFF00"/>
                          </a:solidFill>
                        </a:rPr>
                        <a:t> ADI</a:t>
                      </a:r>
                      <a:endParaRPr lang="tr-TR" sz="2400" dirty="0">
                        <a:solidFill>
                          <a:srgbClr val="FFFF00"/>
                        </a:solidFill>
                      </a:endParaRPr>
                    </a:p>
                  </a:txBody>
                  <a:tcPr/>
                </a:tc>
                <a:tc>
                  <a:txBody>
                    <a:bodyPr/>
                    <a:lstStyle/>
                    <a:p>
                      <a:pPr algn="ctr"/>
                      <a:r>
                        <a:rPr lang="tr-TR" dirty="0" smtClean="0"/>
                        <a:t>  </a:t>
                      </a:r>
                      <a:r>
                        <a:rPr lang="tr-TR" sz="2400" dirty="0" smtClean="0">
                          <a:solidFill>
                            <a:srgbClr val="FFFF00"/>
                          </a:solidFill>
                        </a:rPr>
                        <a:t>BAŞVURU</a:t>
                      </a:r>
                      <a:r>
                        <a:rPr lang="tr-TR" sz="2400" baseline="0" dirty="0" smtClean="0">
                          <a:solidFill>
                            <a:srgbClr val="FFFF00"/>
                          </a:solidFill>
                        </a:rPr>
                        <a:t> TİPİ</a:t>
                      </a:r>
                      <a:endParaRPr lang="tr-TR" sz="2400" dirty="0"/>
                    </a:p>
                  </a:txBody>
                  <a:tcPr/>
                </a:tc>
                <a:tc>
                  <a:txBody>
                    <a:bodyPr/>
                    <a:lstStyle/>
                    <a:p>
                      <a:pPr algn="ctr"/>
                      <a:r>
                        <a:rPr lang="tr-TR" sz="2400" dirty="0" smtClean="0">
                          <a:solidFill>
                            <a:srgbClr val="FFFF00"/>
                          </a:solidFill>
                        </a:rPr>
                        <a:t>BAŞVURU</a:t>
                      </a:r>
                      <a:r>
                        <a:rPr lang="tr-TR" sz="2400" baseline="0" dirty="0" smtClean="0">
                          <a:solidFill>
                            <a:srgbClr val="FFFF00"/>
                          </a:solidFill>
                        </a:rPr>
                        <a:t>  TARİHİ</a:t>
                      </a:r>
                      <a:endParaRPr lang="tr-TR" sz="2400" dirty="0">
                        <a:solidFill>
                          <a:srgbClr val="FFFF00"/>
                        </a:solidFill>
                      </a:endParaRPr>
                    </a:p>
                  </a:txBody>
                  <a:tcPr/>
                </a:tc>
              </a:tr>
              <a:tr h="748883">
                <a:tc>
                  <a:txBody>
                    <a:bodyPr/>
                    <a:lstStyle/>
                    <a:p>
                      <a:r>
                        <a:rPr lang="tr-TR" sz="2400" b="1" dirty="0" smtClean="0">
                          <a:solidFill>
                            <a:srgbClr val="0033CC"/>
                          </a:solidFill>
                        </a:rPr>
                        <a:t>AYDIN </a:t>
                      </a:r>
                      <a:r>
                        <a:rPr lang="tr-TR" sz="2400" b="1" dirty="0" err="1" smtClean="0">
                          <a:solidFill>
                            <a:srgbClr val="0033CC"/>
                          </a:solidFill>
                        </a:rPr>
                        <a:t>iNCİRİ</a:t>
                      </a:r>
                      <a:endParaRPr lang="tr-TR" sz="2400" b="1" dirty="0">
                        <a:solidFill>
                          <a:srgbClr val="0033CC"/>
                        </a:solidFill>
                      </a:endParaRPr>
                    </a:p>
                  </a:txBody>
                  <a:tcPr/>
                </a:tc>
                <a:tc>
                  <a:txBody>
                    <a:bodyPr/>
                    <a:lstStyle/>
                    <a:p>
                      <a:pPr algn="ctr"/>
                      <a:r>
                        <a:rPr lang="tr-TR" sz="2400" b="1" dirty="0" smtClean="0">
                          <a:solidFill>
                            <a:srgbClr val="0033CC"/>
                          </a:solidFill>
                        </a:rPr>
                        <a:t> PDO</a:t>
                      </a:r>
                      <a:endParaRPr lang="tr-TR" sz="2400" b="1" dirty="0">
                        <a:solidFill>
                          <a:srgbClr val="0033CC"/>
                        </a:solidFill>
                      </a:endParaRPr>
                    </a:p>
                  </a:txBody>
                  <a:tcPr/>
                </a:tc>
                <a:tc>
                  <a:txBody>
                    <a:bodyPr/>
                    <a:lstStyle/>
                    <a:p>
                      <a:pPr algn="ctr"/>
                      <a:r>
                        <a:rPr lang="tr-TR" sz="2400" b="1" dirty="0" smtClean="0">
                          <a:solidFill>
                            <a:srgbClr val="0033CC"/>
                          </a:solidFill>
                        </a:rPr>
                        <a:t>11.O6.2013</a:t>
                      </a:r>
                      <a:endParaRPr lang="tr-TR" sz="2400" b="1" dirty="0">
                        <a:solidFill>
                          <a:srgbClr val="0033CC"/>
                        </a:solidFill>
                      </a:endParaRPr>
                    </a:p>
                  </a:txBody>
                  <a:tcPr/>
                </a:tc>
              </a:tr>
              <a:tr h="748883">
                <a:tc>
                  <a:txBody>
                    <a:bodyPr/>
                    <a:lstStyle/>
                    <a:p>
                      <a:r>
                        <a:rPr lang="tr-TR" sz="2400" b="1" dirty="0" smtClean="0">
                          <a:solidFill>
                            <a:srgbClr val="0033CC"/>
                          </a:solidFill>
                        </a:rPr>
                        <a:t>AFYON</a:t>
                      </a:r>
                      <a:r>
                        <a:rPr lang="tr-TR" sz="2400" b="1" baseline="0" dirty="0" smtClean="0">
                          <a:solidFill>
                            <a:srgbClr val="0033CC"/>
                          </a:solidFill>
                        </a:rPr>
                        <a:t> SUCUĞU</a:t>
                      </a:r>
                      <a:endParaRPr lang="tr-TR" sz="2400" b="1" dirty="0">
                        <a:solidFill>
                          <a:srgbClr val="0033CC"/>
                        </a:solidFill>
                      </a:endParaRPr>
                    </a:p>
                  </a:txBody>
                  <a:tcPr/>
                </a:tc>
                <a:tc>
                  <a:txBody>
                    <a:bodyPr/>
                    <a:lstStyle/>
                    <a:p>
                      <a:pPr algn="ctr"/>
                      <a:r>
                        <a:rPr lang="tr-TR" sz="2400" b="1" dirty="0" smtClean="0">
                          <a:solidFill>
                            <a:srgbClr val="0033CC"/>
                          </a:solidFill>
                        </a:rPr>
                        <a:t>PGI</a:t>
                      </a:r>
                      <a:endParaRPr lang="tr-TR" sz="2400" b="1" dirty="0">
                        <a:solidFill>
                          <a:srgbClr val="0033CC"/>
                        </a:solidFill>
                      </a:endParaRPr>
                    </a:p>
                  </a:txBody>
                  <a:tcPr/>
                </a:tc>
                <a:tc>
                  <a:txBody>
                    <a:bodyPr/>
                    <a:lstStyle/>
                    <a:p>
                      <a:pPr algn="ctr"/>
                      <a:r>
                        <a:rPr lang="tr-TR" sz="2400" b="1" dirty="0" smtClean="0">
                          <a:solidFill>
                            <a:srgbClr val="0033CC"/>
                          </a:solidFill>
                        </a:rPr>
                        <a:t>13.08.2013</a:t>
                      </a:r>
                      <a:endParaRPr lang="tr-TR" sz="2400" b="1" dirty="0">
                        <a:solidFill>
                          <a:srgbClr val="0033CC"/>
                        </a:solidFill>
                      </a:endParaRPr>
                    </a:p>
                  </a:txBody>
                  <a:tcPr/>
                </a:tc>
              </a:tr>
              <a:tr h="748883">
                <a:tc>
                  <a:txBody>
                    <a:bodyPr/>
                    <a:lstStyle/>
                    <a:p>
                      <a:r>
                        <a:rPr lang="tr-TR" sz="2400" b="1" dirty="0" smtClean="0">
                          <a:solidFill>
                            <a:srgbClr val="0033CC"/>
                          </a:solidFill>
                        </a:rPr>
                        <a:t>AFYON</a:t>
                      </a:r>
                      <a:r>
                        <a:rPr lang="tr-TR" sz="2400" b="1" baseline="0" dirty="0" smtClean="0">
                          <a:solidFill>
                            <a:srgbClr val="0033CC"/>
                          </a:solidFill>
                        </a:rPr>
                        <a:t> PASTIRMASI</a:t>
                      </a:r>
                      <a:endParaRPr lang="tr-TR" sz="2400" b="1" dirty="0">
                        <a:solidFill>
                          <a:srgbClr val="0033CC"/>
                        </a:solidFill>
                      </a:endParaRPr>
                    </a:p>
                  </a:txBody>
                  <a:tcPr/>
                </a:tc>
                <a:tc>
                  <a:txBody>
                    <a:bodyPr/>
                    <a:lstStyle/>
                    <a:p>
                      <a:pPr algn="ctr"/>
                      <a:r>
                        <a:rPr lang="tr-TR" sz="2400" b="1" dirty="0" smtClean="0">
                          <a:solidFill>
                            <a:srgbClr val="0033CC"/>
                          </a:solidFill>
                        </a:rPr>
                        <a:t>PGI</a:t>
                      </a:r>
                      <a:endParaRPr lang="tr-TR" sz="2400" b="1" dirty="0">
                        <a:solidFill>
                          <a:srgbClr val="0033CC"/>
                        </a:solidFill>
                      </a:endParaRPr>
                    </a:p>
                  </a:txBody>
                  <a:tcPr/>
                </a:tc>
                <a:tc>
                  <a:txBody>
                    <a:bodyPr/>
                    <a:lstStyle/>
                    <a:p>
                      <a:pPr algn="ctr"/>
                      <a:r>
                        <a:rPr lang="tr-TR" sz="2400" b="1" dirty="0" smtClean="0">
                          <a:solidFill>
                            <a:srgbClr val="0033CC"/>
                          </a:solidFill>
                        </a:rPr>
                        <a:t>13.08.2013</a:t>
                      </a:r>
                      <a:endParaRPr lang="tr-TR" sz="2400" b="1" dirty="0">
                        <a:solidFill>
                          <a:srgbClr val="0033CC"/>
                        </a:solidFill>
                      </a:endParaRPr>
                    </a:p>
                  </a:txBody>
                  <a:tcPr/>
                </a:tc>
              </a:tr>
              <a:tr h="748883">
                <a:tc>
                  <a:txBody>
                    <a:bodyPr/>
                    <a:lstStyle/>
                    <a:p>
                      <a:r>
                        <a:rPr lang="tr-TR" sz="2400" b="1" dirty="0" smtClean="0">
                          <a:solidFill>
                            <a:srgbClr val="0033CC"/>
                          </a:solidFill>
                        </a:rPr>
                        <a:t>MALATYA KAYISISI</a:t>
                      </a:r>
                      <a:endParaRPr lang="tr-TR" sz="2400" b="1" dirty="0">
                        <a:solidFill>
                          <a:srgbClr val="0033CC"/>
                        </a:solidFill>
                      </a:endParaRPr>
                    </a:p>
                  </a:txBody>
                  <a:tcPr/>
                </a:tc>
                <a:tc>
                  <a:txBody>
                    <a:bodyPr/>
                    <a:lstStyle/>
                    <a:p>
                      <a:pPr algn="ctr"/>
                      <a:r>
                        <a:rPr lang="tr-TR" sz="2400" b="1" dirty="0" smtClean="0">
                          <a:solidFill>
                            <a:srgbClr val="0033CC"/>
                          </a:solidFill>
                        </a:rPr>
                        <a:t> PDO</a:t>
                      </a:r>
                      <a:endParaRPr lang="tr-TR" sz="2400" b="1" dirty="0">
                        <a:solidFill>
                          <a:srgbClr val="0033CC"/>
                        </a:solidFill>
                      </a:endParaRPr>
                    </a:p>
                  </a:txBody>
                  <a:tcPr/>
                </a:tc>
                <a:tc>
                  <a:txBody>
                    <a:bodyPr/>
                    <a:lstStyle/>
                    <a:p>
                      <a:pPr algn="ctr"/>
                      <a:r>
                        <a:rPr lang="tr-TR" sz="2400" b="1" dirty="0" smtClean="0">
                          <a:solidFill>
                            <a:srgbClr val="0033CC"/>
                          </a:solidFill>
                        </a:rPr>
                        <a:t>13.05.2014</a:t>
                      </a:r>
                      <a:endParaRPr lang="tr-TR" sz="2400" b="1" dirty="0">
                        <a:solidFill>
                          <a:srgbClr val="0033CC"/>
                        </a:solidFill>
                      </a:endParaRPr>
                    </a:p>
                  </a:txBody>
                  <a:tcPr/>
                </a:tc>
              </a:tr>
            </a:tbl>
          </a:graphicData>
        </a:graphic>
      </p:graphicFrame>
      <p:pic>
        <p:nvPicPr>
          <p:cNvPr id="5" name="Picture 1" descr="C:\work\Genel\UELKE_BAYRAKLAR__L_\LG_FLAG_TR.GIF"/>
          <p:cNvPicPr>
            <a:picLocks noChangeAspect="1" noChangeArrowheads="1"/>
          </p:cNvPicPr>
          <p:nvPr/>
        </p:nvPicPr>
        <p:blipFill>
          <a:blip r:embed="rId2" cstate="print"/>
          <a:srcRect/>
          <a:stretch>
            <a:fillRect/>
          </a:stretch>
        </p:blipFill>
        <p:spPr bwMode="auto">
          <a:xfrm>
            <a:off x="107504" y="332656"/>
            <a:ext cx="1656184" cy="985312"/>
          </a:xfrm>
          <a:prstGeom prst="rect">
            <a:avLst/>
          </a:prstGeom>
          <a:noFill/>
        </p:spPr>
      </p:pic>
      <p:pic>
        <p:nvPicPr>
          <p:cNvPr id="6" name="Picture 3" descr="C:\Users\yavuz\Desktop\UELKE_BAYRAKLAR__L_\AB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3800" y="332656"/>
            <a:ext cx="1800200" cy="98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17894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1406" y="0"/>
            <a:ext cx="9001188" cy="1700808"/>
          </a:xfrm>
        </p:spPr>
        <p:txBody>
          <a:bodyPr>
            <a:noAutofit/>
          </a:bodyPr>
          <a:lstStyle/>
          <a:p>
            <a:r>
              <a:rPr lang="tr-TR" sz="1400" b="1" dirty="0">
                <a:solidFill>
                  <a:srgbClr val="0070C0"/>
                </a:solidFill>
              </a:rPr>
              <a:t/>
            </a:r>
            <a:br>
              <a:rPr lang="tr-TR" sz="1400" b="1" dirty="0">
                <a:solidFill>
                  <a:srgbClr val="0070C0"/>
                </a:solidFill>
              </a:rPr>
            </a:br>
            <a:r>
              <a:rPr lang="tr-TR" sz="1400" b="1" dirty="0" smtClean="0">
                <a:solidFill>
                  <a:srgbClr val="0070C0"/>
                </a:solidFill>
              </a:rPr>
              <a:t/>
            </a:r>
            <a:br>
              <a:rPr lang="tr-TR" sz="1400" b="1" dirty="0" smtClean="0">
                <a:solidFill>
                  <a:srgbClr val="0070C0"/>
                </a:solidFill>
              </a:rPr>
            </a:br>
            <a:r>
              <a:rPr lang="tr-TR" sz="1400" b="1" dirty="0">
                <a:solidFill>
                  <a:srgbClr val="0070C0"/>
                </a:solidFill>
              </a:rPr>
              <a:t/>
            </a:r>
            <a:br>
              <a:rPr lang="tr-TR" sz="1400" b="1" dirty="0">
                <a:solidFill>
                  <a:srgbClr val="0070C0"/>
                </a:solidFill>
              </a:rPr>
            </a:br>
            <a:r>
              <a:rPr lang="tr-TR" sz="1400" b="1" dirty="0" smtClean="0">
                <a:solidFill>
                  <a:srgbClr val="0070C0"/>
                </a:solidFill>
              </a:rPr>
              <a:t/>
            </a:r>
            <a:br>
              <a:rPr lang="tr-TR" sz="1400" b="1" dirty="0" smtClean="0">
                <a:solidFill>
                  <a:srgbClr val="0070C0"/>
                </a:solidFill>
              </a:rPr>
            </a:br>
            <a:r>
              <a:rPr lang="tr-TR" sz="2400" b="1" dirty="0" smtClean="0">
                <a:solidFill>
                  <a:srgbClr val="0070C0"/>
                </a:solidFill>
              </a:rPr>
              <a:t>Halen Avrupa Birliği’nde  tescili yapılan </a:t>
            </a:r>
            <a:br>
              <a:rPr lang="tr-TR" sz="2400" b="1" dirty="0" smtClean="0">
                <a:solidFill>
                  <a:srgbClr val="0070C0"/>
                </a:solidFill>
              </a:rPr>
            </a:br>
            <a:r>
              <a:rPr lang="tr-TR" sz="2400" b="1" dirty="0" smtClean="0">
                <a:solidFill>
                  <a:srgbClr val="0070C0"/>
                </a:solidFill>
              </a:rPr>
              <a:t>tek Türk Coğrafi İşareti bulunmaktadır</a:t>
            </a:r>
            <a:r>
              <a:rPr lang="tr-TR" sz="2000" b="1" dirty="0" smtClean="0">
                <a:solidFill>
                  <a:srgbClr val="0070C0"/>
                </a:solidFill>
              </a:rPr>
              <a:t/>
            </a:r>
            <a:br>
              <a:rPr lang="tr-TR" sz="2000" b="1" dirty="0" smtClean="0">
                <a:solidFill>
                  <a:srgbClr val="0070C0"/>
                </a:solidFill>
              </a:rPr>
            </a:br>
            <a:r>
              <a:rPr lang="tr-TR" sz="2400" b="1" dirty="0" smtClean="0">
                <a:solidFill>
                  <a:srgbClr val="0070C0"/>
                </a:solidFill>
                <a:latin typeface="Arial Black" panose="020B0A04020102020204" pitchFamily="34" charset="0"/>
              </a:rPr>
              <a:t>GAZİANTEP  BAKLAVASI</a:t>
            </a:r>
            <a:r>
              <a:rPr lang="tr-TR" sz="2000" b="1" dirty="0" smtClean="0">
                <a:solidFill>
                  <a:srgbClr val="0070C0"/>
                </a:solidFill>
                <a:latin typeface="Arial Black" panose="020B0A04020102020204" pitchFamily="34" charset="0"/>
              </a:rPr>
              <a:t/>
            </a:r>
            <a:br>
              <a:rPr lang="tr-TR" sz="2000" b="1" dirty="0" smtClean="0">
                <a:solidFill>
                  <a:srgbClr val="0070C0"/>
                </a:solidFill>
                <a:latin typeface="Arial Black" panose="020B0A04020102020204" pitchFamily="34" charset="0"/>
              </a:rPr>
            </a:br>
            <a:r>
              <a:rPr lang="tr-TR" sz="1600" b="1" dirty="0" smtClean="0">
                <a:solidFill>
                  <a:srgbClr val="0070C0"/>
                </a:solidFill>
                <a:latin typeface="Arial Black" panose="020B0A04020102020204" pitchFamily="34" charset="0"/>
              </a:rPr>
              <a:t>21.12.2013</a:t>
            </a:r>
            <a:r>
              <a:rPr lang="tr-TR" sz="2000" b="1" dirty="0" smtClean="0">
                <a:solidFill>
                  <a:srgbClr val="0070C0"/>
                </a:solidFill>
              </a:rPr>
              <a:t/>
            </a:r>
            <a:br>
              <a:rPr lang="tr-TR" sz="2000" b="1" dirty="0" smtClean="0">
                <a:solidFill>
                  <a:srgbClr val="0070C0"/>
                </a:solidFill>
              </a:rPr>
            </a:br>
            <a:r>
              <a:rPr lang="tr-TR" sz="2000" b="1" dirty="0" smtClean="0">
                <a:solidFill>
                  <a:srgbClr val="C00000"/>
                </a:solidFill>
              </a:rPr>
              <a:t>   </a:t>
            </a:r>
            <a:r>
              <a:rPr lang="tr-TR" sz="1600" b="1" dirty="0" smtClean="0">
                <a:solidFill>
                  <a:srgbClr val="0070C0"/>
                </a:solidFill>
              </a:rPr>
              <a:t> </a:t>
            </a:r>
            <a:r>
              <a:rPr lang="fr-FR" sz="1600" b="1" dirty="0" smtClean="0"/>
              <a:t/>
            </a:r>
            <a:br>
              <a:rPr lang="fr-FR" sz="1600" b="1" dirty="0" smtClean="0"/>
            </a:br>
            <a:endParaRPr lang="tr-TR" sz="1600" b="1" dirty="0"/>
          </a:p>
        </p:txBody>
      </p:sp>
      <p:pic>
        <p:nvPicPr>
          <p:cNvPr id="7170" name="Picture 2" descr="C:\Users\yavuz\Desktop\Untitle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772816"/>
            <a:ext cx="8784976" cy="48245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descr="C:\work\Genel\UELKE_BAYRAKLAR__L_\LG_FLAG_TR.GIF"/>
          <p:cNvPicPr>
            <a:picLocks noChangeAspect="1" noChangeArrowheads="1"/>
          </p:cNvPicPr>
          <p:nvPr/>
        </p:nvPicPr>
        <p:blipFill>
          <a:blip r:embed="rId4" cstate="print"/>
          <a:srcRect/>
          <a:stretch>
            <a:fillRect/>
          </a:stretch>
        </p:blipFill>
        <p:spPr bwMode="auto">
          <a:xfrm>
            <a:off x="179512" y="571480"/>
            <a:ext cx="1656184" cy="985312"/>
          </a:xfrm>
          <a:prstGeom prst="rect">
            <a:avLst/>
          </a:prstGeom>
          <a:noFill/>
        </p:spPr>
      </p:pic>
      <p:pic>
        <p:nvPicPr>
          <p:cNvPr id="5" name="Picture 3" descr="C:\Users\yavuz\Desktop\UELKE_BAYRAKLAR__L_\AB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6" y="476672"/>
            <a:ext cx="1800200"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25360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dirty="0" err="1">
                <a:solidFill>
                  <a:srgbClr val="4F81BD"/>
                </a:solidFill>
                <a:latin typeface="Arial Black" panose="020B0A04020102020204" pitchFamily="34" charset="0"/>
              </a:rPr>
              <a:t>OriGIn</a:t>
            </a:r>
            <a:r>
              <a:rPr lang="tr-TR" sz="3600" dirty="0">
                <a:solidFill>
                  <a:srgbClr val="4F81BD"/>
                </a:solidFill>
                <a:latin typeface="Arial Black" panose="020B0A04020102020204" pitchFamily="34" charset="0"/>
              </a:rPr>
              <a:t>  ÜYELİKLERİ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674949152"/>
              </p:ext>
            </p:extLst>
          </p:nvPr>
        </p:nvGraphicFramePr>
        <p:xfrm>
          <a:off x="457200" y="1600200"/>
          <a:ext cx="8229600" cy="3901440"/>
        </p:xfrm>
        <a:graphic>
          <a:graphicData uri="http://schemas.openxmlformats.org/drawingml/2006/table">
            <a:tbl>
              <a:tblPr firstRow="1" bandRow="1">
                <a:tableStyleId>{5C22544A-7EE6-4342-B048-85BDC9FD1C3A}</a:tableStyleId>
              </a:tblPr>
              <a:tblGrid>
                <a:gridCol w="8229600"/>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srgbClr val="FFFF00"/>
                          </a:solidFill>
                          <a:effectLst/>
                          <a:uLnTx/>
                          <a:uFillTx/>
                          <a:latin typeface="+mn-lt"/>
                          <a:ea typeface="+mn-ea"/>
                          <a:cs typeface="+mn-cs"/>
                        </a:rPr>
                        <a:t>KURUM ADI</a:t>
                      </a:r>
                    </a:p>
                    <a:p>
                      <a:endParaRPr lang="tr-TR"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srgbClr val="0033CC"/>
                          </a:solidFill>
                          <a:effectLst/>
                          <a:uLnTx/>
                          <a:uFillTx/>
                          <a:latin typeface="+mn-lt"/>
                          <a:ea typeface="+mn-ea"/>
                          <a:cs typeface="+mn-cs"/>
                        </a:rPr>
                        <a:t>ERZİNCAN TİCARET VE SANAYİ ODASI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400" b="1" i="0" u="none" strike="noStrike" kern="1200" cap="none" spc="0" normalizeH="0" baseline="0" noProof="0" dirty="0" smtClean="0">
                        <a:ln>
                          <a:noFill/>
                        </a:ln>
                        <a:solidFill>
                          <a:srgbClr val="0033CC"/>
                        </a:solidFill>
                        <a:effectLst/>
                        <a:uLnTx/>
                        <a:uFillTx/>
                        <a:latin typeface="+mn-lt"/>
                        <a:ea typeface="+mn-ea"/>
                        <a:cs typeface="+mn-cs"/>
                      </a:endParaRP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srgbClr val="0033CC"/>
                          </a:solidFill>
                          <a:effectLst/>
                          <a:uLnTx/>
                          <a:uFillTx/>
                          <a:latin typeface="+mn-lt"/>
                          <a:ea typeface="+mn-ea"/>
                          <a:cs typeface="+mn-cs"/>
                        </a:rPr>
                        <a:t>FİNİKE MEYVE ÜRETİCİLERİ TARIMSAL BİRLİĞİ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400" b="1" i="0" u="none" strike="noStrike" kern="1200" cap="none" spc="0" normalizeH="0" baseline="0" noProof="0" dirty="0" smtClean="0">
                        <a:ln>
                          <a:noFill/>
                        </a:ln>
                        <a:solidFill>
                          <a:srgbClr val="0033CC"/>
                        </a:solidFill>
                        <a:effectLst/>
                        <a:uLnTx/>
                        <a:uFillTx/>
                        <a:latin typeface="+mn-lt"/>
                        <a:ea typeface="+mn-ea"/>
                        <a:cs typeface="+mn-cs"/>
                      </a:endParaRP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srgbClr val="0033CC"/>
                          </a:solidFill>
                          <a:effectLst/>
                          <a:uLnTx/>
                          <a:uFillTx/>
                          <a:latin typeface="+mn-lt"/>
                          <a:ea typeface="+mn-ea"/>
                          <a:cs typeface="+mn-cs"/>
                        </a:rPr>
                        <a:t>İZMİR TİCARET BORSASI</a:t>
                      </a:r>
                    </a:p>
                    <a:p>
                      <a:endParaRPr lang="tr-TR"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srgbClr val="0033CC"/>
                          </a:solidFill>
                          <a:effectLst/>
                          <a:uLnTx/>
                          <a:uFillTx/>
                          <a:latin typeface="+mn-lt"/>
                          <a:ea typeface="+mn-ea"/>
                          <a:cs typeface="+mn-cs"/>
                        </a:rPr>
                        <a:t>AYDIN TİCARET BORSASI</a:t>
                      </a:r>
                    </a:p>
                    <a:p>
                      <a:endParaRPr lang="tr-TR" dirty="0"/>
                    </a:p>
                  </a:txBody>
                  <a:tcPr/>
                </a:tc>
              </a:tr>
            </a:tbl>
          </a:graphicData>
        </a:graphic>
      </p:graphicFrame>
    </p:spTree>
    <p:extLst>
      <p:ext uri="{BB962C8B-B14F-4D97-AF65-F5344CB8AC3E}">
        <p14:creationId xmlns:p14="http://schemas.microsoft.com/office/powerpoint/2010/main" val="188151625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Autofit/>
          </a:bodyPr>
          <a:lstStyle/>
          <a:p>
            <a:pPr marL="0" indent="0" algn="ctr">
              <a:buNone/>
            </a:pPr>
            <a:r>
              <a:rPr lang="tr-TR" sz="2400" u="sng" dirty="0" smtClean="0">
                <a:solidFill>
                  <a:srgbClr val="0033CC"/>
                </a:solidFill>
                <a:latin typeface="Arial Black" panose="020B0A04020102020204" pitchFamily="34" charset="0"/>
              </a:rPr>
              <a:t>YASAL DÜZENLEME İLE İLGİLİ GELİŞMELER  </a:t>
            </a:r>
          </a:p>
          <a:p>
            <a:pPr marL="0" indent="0" algn="ctr">
              <a:buNone/>
            </a:pPr>
            <a:r>
              <a:rPr lang="tr-TR" sz="2400" b="1" dirty="0" smtClean="0">
                <a:solidFill>
                  <a:srgbClr val="C00000"/>
                </a:solidFill>
              </a:rPr>
              <a:t>«Coğrafi </a:t>
            </a:r>
            <a:r>
              <a:rPr lang="tr-TR" sz="2400" b="1" dirty="0">
                <a:solidFill>
                  <a:srgbClr val="C00000"/>
                </a:solidFill>
              </a:rPr>
              <a:t>İşaretlerin Ve Geleneksel Özellikli Ürün Adlarının </a:t>
            </a:r>
            <a:r>
              <a:rPr lang="tr-TR" sz="2400" b="1" dirty="0" smtClean="0">
                <a:solidFill>
                  <a:srgbClr val="C00000"/>
                </a:solidFill>
              </a:rPr>
              <a:t>    Korunması </a:t>
            </a:r>
            <a:r>
              <a:rPr lang="tr-TR" sz="2400" b="1" dirty="0">
                <a:solidFill>
                  <a:srgbClr val="C00000"/>
                </a:solidFill>
              </a:rPr>
              <a:t>Hakkında Kanun </a:t>
            </a:r>
            <a:r>
              <a:rPr lang="tr-TR" sz="2400" b="1" dirty="0" smtClean="0">
                <a:solidFill>
                  <a:srgbClr val="C00000"/>
                </a:solidFill>
              </a:rPr>
              <a:t>Tasarısı</a:t>
            </a:r>
            <a:r>
              <a:rPr lang="fr-FR" sz="2400" b="1" dirty="0" smtClean="0">
                <a:solidFill>
                  <a:srgbClr val="C00000"/>
                </a:solidFill>
              </a:rPr>
              <a:t>.</a:t>
            </a:r>
            <a:r>
              <a:rPr lang="tr-TR" sz="2400" b="1" dirty="0" smtClean="0">
                <a:solidFill>
                  <a:srgbClr val="C00000"/>
                </a:solidFill>
              </a:rPr>
              <a:t>»</a:t>
            </a:r>
          </a:p>
          <a:p>
            <a:pPr marL="0" indent="0" algn="ctr">
              <a:buNone/>
            </a:pPr>
            <a:r>
              <a:rPr lang="fr-FR" sz="2000" b="1" i="1" dirty="0" smtClean="0">
                <a:solidFill>
                  <a:srgbClr val="C00000"/>
                </a:solidFill>
              </a:rPr>
              <a:t> </a:t>
            </a:r>
            <a:r>
              <a:rPr lang="tr-TR" sz="2400" b="1" dirty="0" smtClean="0">
                <a:solidFill>
                  <a:srgbClr val="3060FA"/>
                </a:solidFill>
              </a:rPr>
              <a:t>Avrupa Birliğinin 509/2006 </a:t>
            </a:r>
            <a:r>
              <a:rPr lang="tr-TR" sz="2400" b="1" dirty="0">
                <a:solidFill>
                  <a:srgbClr val="3060FA"/>
                </a:solidFill>
              </a:rPr>
              <a:t>et 510/2006 </a:t>
            </a:r>
            <a:r>
              <a:rPr lang="tr-TR" sz="2400" b="1" dirty="0" smtClean="0">
                <a:solidFill>
                  <a:srgbClr val="3060FA"/>
                </a:solidFill>
              </a:rPr>
              <a:t>tüzüklerine göre hazırlanan bu kanun tasarısı Parlamentoya sunulmasına rağmen 2009 seçimleri nedeniyle kadük olmuştur..</a:t>
            </a:r>
          </a:p>
          <a:p>
            <a:pPr marL="0" indent="0" algn="ctr">
              <a:buNone/>
            </a:pPr>
            <a:r>
              <a:rPr lang="tr-TR" sz="2400" b="1" dirty="0" smtClean="0">
                <a:solidFill>
                  <a:srgbClr val="3060FA"/>
                </a:solidFill>
              </a:rPr>
              <a:t> </a:t>
            </a:r>
            <a:r>
              <a:rPr lang="tr-TR" sz="2800" b="1" dirty="0">
                <a:solidFill>
                  <a:srgbClr val="C00000"/>
                </a:solidFill>
              </a:rPr>
              <a:t>“</a:t>
            </a:r>
            <a:r>
              <a:rPr lang="tr-TR" sz="2400" b="1" dirty="0">
                <a:solidFill>
                  <a:srgbClr val="C00000"/>
                </a:solidFill>
              </a:rPr>
              <a:t>Türk Patent Enstitüsü Kuruluş ve Görevleri Hakkında Kanun ile Bazı Kanun ve Kanun Hükmünde Kararnamelerde Değişiklik Yapılmasına Dair Kanun Tasarısı</a:t>
            </a:r>
            <a:r>
              <a:rPr lang="tr-TR" sz="2400" b="1" dirty="0" smtClean="0">
                <a:solidFill>
                  <a:srgbClr val="C00000"/>
                </a:solidFill>
              </a:rPr>
              <a:t>”</a:t>
            </a:r>
            <a:r>
              <a:rPr lang="tr-TR" sz="2400" b="1" dirty="0" smtClean="0">
                <a:solidFill>
                  <a:srgbClr val="3060FA"/>
                </a:solidFill>
              </a:rPr>
              <a:t> (Halen Mecliste)</a:t>
            </a:r>
          </a:p>
          <a:p>
            <a:pPr marL="0" indent="0">
              <a:buNone/>
            </a:pPr>
            <a:r>
              <a:rPr lang="tr-TR" sz="2400" b="1" dirty="0" smtClean="0">
                <a:solidFill>
                  <a:srgbClr val="3060FA"/>
                </a:solidFill>
              </a:rPr>
              <a:t>   -Üretici </a:t>
            </a:r>
            <a:r>
              <a:rPr lang="tr-TR" sz="2400" b="1" dirty="0">
                <a:solidFill>
                  <a:srgbClr val="3060FA"/>
                </a:solidFill>
              </a:rPr>
              <a:t>tanımı</a:t>
            </a:r>
          </a:p>
          <a:p>
            <a:pPr marL="0" indent="0">
              <a:buNone/>
            </a:pPr>
            <a:r>
              <a:rPr lang="tr-TR" sz="2400" b="1" dirty="0">
                <a:solidFill>
                  <a:srgbClr val="3060FA"/>
                </a:solidFill>
              </a:rPr>
              <a:t> </a:t>
            </a:r>
            <a:r>
              <a:rPr lang="tr-TR" sz="2400" b="1" dirty="0" smtClean="0">
                <a:solidFill>
                  <a:srgbClr val="3060FA"/>
                </a:solidFill>
              </a:rPr>
              <a:t>  -İlan </a:t>
            </a:r>
            <a:r>
              <a:rPr lang="tr-TR" sz="2400" b="1" dirty="0">
                <a:solidFill>
                  <a:srgbClr val="3060FA"/>
                </a:solidFill>
              </a:rPr>
              <a:t>sisteminde değişiklik</a:t>
            </a:r>
          </a:p>
          <a:p>
            <a:pPr marL="0" indent="0">
              <a:buNone/>
            </a:pPr>
            <a:r>
              <a:rPr lang="tr-TR" sz="2400" b="1" dirty="0">
                <a:solidFill>
                  <a:srgbClr val="3060FA"/>
                </a:solidFill>
              </a:rPr>
              <a:t> </a:t>
            </a:r>
            <a:r>
              <a:rPr lang="tr-TR" sz="2400" b="1" dirty="0" smtClean="0">
                <a:solidFill>
                  <a:srgbClr val="3060FA"/>
                </a:solidFill>
              </a:rPr>
              <a:t>  -Sicil </a:t>
            </a:r>
            <a:r>
              <a:rPr lang="tr-TR" sz="2400" b="1" dirty="0">
                <a:solidFill>
                  <a:srgbClr val="3060FA"/>
                </a:solidFill>
              </a:rPr>
              <a:t>bilgilerinde değişiklik imkanı </a:t>
            </a:r>
          </a:p>
          <a:p>
            <a:pPr marL="0" indent="0">
              <a:buNone/>
            </a:pPr>
            <a:r>
              <a:rPr lang="tr-TR" sz="2400" b="1" dirty="0">
                <a:solidFill>
                  <a:srgbClr val="3060FA"/>
                </a:solidFill>
              </a:rPr>
              <a:t> </a:t>
            </a:r>
            <a:r>
              <a:rPr lang="tr-TR" sz="2400" b="1" dirty="0" smtClean="0">
                <a:solidFill>
                  <a:srgbClr val="3060FA"/>
                </a:solidFill>
              </a:rPr>
              <a:t>  -Karara </a:t>
            </a:r>
            <a:r>
              <a:rPr lang="tr-TR" sz="2400" b="1" dirty="0">
                <a:solidFill>
                  <a:srgbClr val="3060FA"/>
                </a:solidFill>
              </a:rPr>
              <a:t>itiraz imkanı</a:t>
            </a:r>
          </a:p>
          <a:p>
            <a:pPr marL="0" indent="0">
              <a:buNone/>
            </a:pPr>
            <a:r>
              <a:rPr lang="tr-TR" sz="2400" b="1" dirty="0">
                <a:solidFill>
                  <a:srgbClr val="3060FA"/>
                </a:solidFill>
              </a:rPr>
              <a:t> </a:t>
            </a:r>
            <a:r>
              <a:rPr lang="tr-TR" sz="2400" b="1" dirty="0" smtClean="0">
                <a:solidFill>
                  <a:srgbClr val="3060FA"/>
                </a:solidFill>
              </a:rPr>
              <a:t>  -Amblem </a:t>
            </a:r>
            <a:r>
              <a:rPr lang="tr-TR" sz="2400" b="1" dirty="0">
                <a:solidFill>
                  <a:srgbClr val="3060FA"/>
                </a:solidFill>
              </a:rPr>
              <a:t>kullanımı imkanı</a:t>
            </a:r>
          </a:p>
          <a:p>
            <a:pPr marL="0" indent="0">
              <a:buNone/>
            </a:pPr>
            <a:r>
              <a:rPr lang="tr-TR" sz="2400" b="1" dirty="0">
                <a:solidFill>
                  <a:srgbClr val="3060FA"/>
                </a:solidFill>
              </a:rPr>
              <a:t> </a:t>
            </a:r>
            <a:r>
              <a:rPr lang="tr-TR" sz="2400" b="1" dirty="0" smtClean="0">
                <a:solidFill>
                  <a:srgbClr val="3060FA"/>
                </a:solidFill>
              </a:rPr>
              <a:t>  - Denetim sistemi</a:t>
            </a:r>
          </a:p>
          <a:p>
            <a:pPr marL="0" indent="0">
              <a:buNone/>
            </a:pPr>
            <a:r>
              <a:rPr lang="tr-TR" sz="2400" b="1" dirty="0">
                <a:solidFill>
                  <a:srgbClr val="3060FA"/>
                </a:solidFill>
              </a:rPr>
              <a:t> </a:t>
            </a:r>
            <a:r>
              <a:rPr lang="tr-TR" sz="2400" b="1" dirty="0" smtClean="0">
                <a:solidFill>
                  <a:srgbClr val="3060FA"/>
                </a:solidFill>
              </a:rPr>
              <a:t>  - «TPE’de bir Cİ Daire Başkanlığı’nın» kurulması  </a:t>
            </a:r>
          </a:p>
          <a:p>
            <a:endParaRPr lang="tr-TR" sz="2400" dirty="0">
              <a:solidFill>
                <a:srgbClr val="3060FA"/>
              </a:solidFill>
            </a:endParaRPr>
          </a:p>
          <a:p>
            <a:pPr marL="0" indent="0">
              <a:buNone/>
            </a:pPr>
            <a:r>
              <a:rPr lang="fr-FR" sz="2000" b="1" dirty="0" smtClean="0">
                <a:solidFill>
                  <a:srgbClr val="3060FA"/>
                </a:solidFill>
              </a:rPr>
              <a:t>.</a:t>
            </a:r>
            <a:endParaRPr lang="tr-TR" sz="2000" b="1" dirty="0">
              <a:solidFill>
                <a:srgbClr val="3060FA"/>
              </a:solidFill>
            </a:endParaRPr>
          </a:p>
        </p:txBody>
      </p:sp>
    </p:spTree>
    <p:extLst>
      <p:ext uri="{BB962C8B-B14F-4D97-AF65-F5344CB8AC3E}">
        <p14:creationId xmlns:p14="http://schemas.microsoft.com/office/powerpoint/2010/main" val="115789277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44624"/>
            <a:ext cx="8928992" cy="864096"/>
          </a:xfrm>
        </p:spPr>
        <p:txBody>
          <a:bodyPr>
            <a:normAutofit/>
          </a:bodyPr>
          <a:lstStyle/>
          <a:p>
            <a:r>
              <a:rPr lang="tr-TR" sz="2800" b="1" dirty="0" smtClean="0">
                <a:solidFill>
                  <a:srgbClr val="0070C0"/>
                </a:solidFill>
              </a:rPr>
              <a:t> </a:t>
            </a:r>
            <a:r>
              <a:rPr lang="tr-TR" sz="2800" b="1" dirty="0" smtClean="0">
                <a:solidFill>
                  <a:srgbClr val="0070C0"/>
                </a:solidFill>
                <a:latin typeface="Arial Black" panose="020B0A04020102020204" pitchFamily="34" charset="0"/>
              </a:rPr>
              <a:t>COĞRAFİ İŞARETLERİN FRENLERİ</a:t>
            </a:r>
            <a:endParaRPr lang="tr-TR" sz="2800" b="1" dirty="0">
              <a:solidFill>
                <a:srgbClr val="0070C0"/>
              </a:solidFill>
              <a:latin typeface="Arial Black" panose="020B0A04020102020204" pitchFamily="34" charset="0"/>
            </a:endParaRPr>
          </a:p>
        </p:txBody>
      </p:sp>
      <p:sp>
        <p:nvSpPr>
          <p:cNvPr id="3" name="İçerik Yer Tutucusu 2"/>
          <p:cNvSpPr>
            <a:spLocks noGrp="1"/>
          </p:cNvSpPr>
          <p:nvPr>
            <p:ph idx="1"/>
          </p:nvPr>
        </p:nvSpPr>
        <p:spPr>
          <a:xfrm>
            <a:off x="179512" y="980728"/>
            <a:ext cx="8856984" cy="5472608"/>
          </a:xfrm>
        </p:spPr>
        <p:txBody>
          <a:bodyPr>
            <a:noAutofit/>
          </a:bodyPr>
          <a:lstStyle/>
          <a:p>
            <a:pPr marL="0" indent="0" algn="ctr">
              <a:buNone/>
            </a:pPr>
            <a:endParaRPr lang="tr-TR" sz="1800" b="1" u="sng" dirty="0" smtClean="0">
              <a:solidFill>
                <a:srgbClr val="C00000"/>
              </a:solidFill>
            </a:endParaRPr>
          </a:p>
          <a:p>
            <a:pPr marL="0" indent="0" algn="ctr">
              <a:buNone/>
            </a:pPr>
            <a:r>
              <a:rPr lang="tr-TR" sz="2400" b="1" u="sng" dirty="0" smtClean="0">
                <a:solidFill>
                  <a:srgbClr val="C00000"/>
                </a:solidFill>
              </a:rPr>
              <a:t> KAMU GÜÇLERİNİN İLGİSİZLİĞİ</a:t>
            </a:r>
          </a:p>
          <a:p>
            <a:pPr marL="0" indent="0">
              <a:buNone/>
            </a:pPr>
            <a:endParaRPr lang="tr-TR" sz="1800" dirty="0">
              <a:solidFill>
                <a:srgbClr val="C00000"/>
              </a:solidFill>
            </a:endParaRPr>
          </a:p>
          <a:p>
            <a:r>
              <a:rPr lang="tr-TR" sz="2400" b="1" u="sng" dirty="0" smtClean="0">
                <a:solidFill>
                  <a:srgbClr val="C00000"/>
                </a:solidFill>
              </a:rPr>
              <a:t>Devletin İsteksizliği</a:t>
            </a:r>
            <a:r>
              <a:rPr lang="fr-FR" sz="2400" b="1" u="sng" dirty="0" smtClean="0">
                <a:solidFill>
                  <a:srgbClr val="C00000"/>
                </a:solidFill>
              </a:rPr>
              <a:t> </a:t>
            </a:r>
            <a:r>
              <a:rPr lang="tr-TR" sz="2400" b="1" u="sng" dirty="0" smtClean="0">
                <a:solidFill>
                  <a:srgbClr val="0033CC"/>
                </a:solidFill>
              </a:rPr>
              <a:t> </a:t>
            </a:r>
            <a:r>
              <a:rPr lang="fr-FR" sz="2000" b="1" u="sng" dirty="0" smtClean="0"/>
              <a:t>:</a:t>
            </a:r>
            <a:endParaRPr lang="tr-TR" sz="2000" b="1" u="sng" dirty="0"/>
          </a:p>
          <a:p>
            <a:pPr marL="0" indent="0">
              <a:buNone/>
            </a:pPr>
            <a:r>
              <a:rPr lang="tr-TR" sz="2000" b="1" dirty="0" smtClean="0">
                <a:solidFill>
                  <a:srgbClr val="0033CC"/>
                </a:solidFill>
              </a:rPr>
              <a:t>     -Temel yasanın çıkarılamayışı (yılan hikayesi )</a:t>
            </a:r>
          </a:p>
          <a:p>
            <a:pPr marL="0" indent="0">
              <a:buNone/>
            </a:pPr>
            <a:r>
              <a:rPr lang="tr-TR" sz="2000" b="1" dirty="0">
                <a:solidFill>
                  <a:srgbClr val="0033CC"/>
                </a:solidFill>
              </a:rPr>
              <a:t> </a:t>
            </a:r>
            <a:r>
              <a:rPr lang="tr-TR" sz="2000" b="1" dirty="0" smtClean="0">
                <a:solidFill>
                  <a:srgbClr val="0033CC"/>
                </a:solidFill>
              </a:rPr>
              <a:t>    - Etkin bir denetim sisteminin yaşama geçirilemeyişi</a:t>
            </a:r>
            <a:endParaRPr lang="tr-TR" sz="2000" b="1" dirty="0">
              <a:solidFill>
                <a:srgbClr val="0033CC"/>
              </a:solidFill>
            </a:endParaRPr>
          </a:p>
          <a:p>
            <a:pPr marL="0" indent="0">
              <a:buNone/>
            </a:pPr>
            <a:r>
              <a:rPr lang="tr-TR" sz="2000" b="1" dirty="0" smtClean="0">
                <a:solidFill>
                  <a:srgbClr val="C00000"/>
                </a:solidFill>
              </a:rPr>
              <a:t>                      </a:t>
            </a:r>
            <a:r>
              <a:rPr lang="tr-TR" sz="2000" b="1" i="1" dirty="0" smtClean="0">
                <a:solidFill>
                  <a:srgbClr val="0033CC"/>
                </a:solidFill>
              </a:rPr>
              <a:t> -İç denetim yetersizliği</a:t>
            </a:r>
            <a:r>
              <a:rPr lang="fr-FR" sz="2000" b="1" i="1" dirty="0" smtClean="0">
                <a:solidFill>
                  <a:srgbClr val="0033CC"/>
                </a:solidFill>
              </a:rPr>
              <a:t>: </a:t>
            </a:r>
            <a:endParaRPr lang="tr-TR" sz="2000" b="1" i="1" dirty="0" smtClean="0">
              <a:solidFill>
                <a:srgbClr val="0033CC"/>
              </a:solidFill>
            </a:endParaRPr>
          </a:p>
          <a:p>
            <a:pPr marL="0" indent="0">
              <a:buNone/>
            </a:pPr>
            <a:r>
              <a:rPr lang="tr-TR" sz="2000" b="1" dirty="0" smtClean="0">
                <a:solidFill>
                  <a:srgbClr val="0033CC"/>
                </a:solidFill>
              </a:rPr>
              <a:t>     Cİ tescili alan kuruluşlar denetim görevlerini nadiren yerine getirmekte, bu da üreticilerin üretim şartnamesine uygun davranmamalarına neden olmaktadır. </a:t>
            </a:r>
            <a:r>
              <a:rPr lang="fr-FR" sz="2000" b="1" dirty="0" smtClean="0">
                <a:solidFill>
                  <a:srgbClr val="0033CC"/>
                </a:solidFill>
              </a:rPr>
              <a:t> </a:t>
            </a:r>
            <a:r>
              <a:rPr lang="tr-TR" sz="2000" b="1" dirty="0" smtClean="0">
                <a:solidFill>
                  <a:srgbClr val="0033CC"/>
                </a:solidFill>
              </a:rPr>
              <a:t>  </a:t>
            </a:r>
            <a:endParaRPr lang="tr-TR" sz="2000" b="1" dirty="0">
              <a:solidFill>
                <a:srgbClr val="0033CC"/>
              </a:solidFill>
            </a:endParaRPr>
          </a:p>
          <a:p>
            <a:pPr marL="0" indent="0">
              <a:buNone/>
            </a:pPr>
            <a:r>
              <a:rPr lang="tr-TR" sz="2000" b="1" dirty="0">
                <a:solidFill>
                  <a:srgbClr val="C00000"/>
                </a:solidFill>
              </a:rPr>
              <a:t> </a:t>
            </a:r>
            <a:r>
              <a:rPr lang="tr-TR" sz="2000" b="1" dirty="0" smtClean="0">
                <a:solidFill>
                  <a:srgbClr val="C00000"/>
                </a:solidFill>
              </a:rPr>
              <a:t>                     </a:t>
            </a:r>
            <a:r>
              <a:rPr lang="tr-TR" sz="2000" b="1" dirty="0" smtClean="0">
                <a:solidFill>
                  <a:srgbClr val="0033CC"/>
                </a:solidFill>
              </a:rPr>
              <a:t>-</a:t>
            </a:r>
            <a:r>
              <a:rPr lang="fr-FR" sz="2000" b="1" dirty="0" smtClean="0">
                <a:solidFill>
                  <a:srgbClr val="0033CC"/>
                </a:solidFill>
              </a:rPr>
              <a:t> </a:t>
            </a:r>
            <a:r>
              <a:rPr lang="tr-TR" sz="2000" b="1" i="1" dirty="0" smtClean="0">
                <a:solidFill>
                  <a:srgbClr val="0033CC"/>
                </a:solidFill>
              </a:rPr>
              <a:t>Dış denetim yokluğu</a:t>
            </a:r>
            <a:r>
              <a:rPr lang="fr-FR" sz="2000" b="1" i="1" dirty="0" smtClean="0">
                <a:solidFill>
                  <a:srgbClr val="0033CC"/>
                </a:solidFill>
              </a:rPr>
              <a:t> </a:t>
            </a:r>
            <a:endParaRPr lang="tr-TR" sz="2000" b="1" i="1" dirty="0" smtClean="0">
              <a:solidFill>
                <a:srgbClr val="0033CC"/>
              </a:solidFill>
            </a:endParaRPr>
          </a:p>
          <a:p>
            <a:pPr marL="0" indent="0">
              <a:buNone/>
            </a:pPr>
            <a:r>
              <a:rPr lang="tr-TR" sz="2000" b="1" dirty="0" smtClean="0">
                <a:solidFill>
                  <a:srgbClr val="0033CC"/>
                </a:solidFill>
              </a:rPr>
              <a:t>     Bu denetim mevcut değildir. Çünkü günümüze dek hiçbir «Denetim kuruluşu» yaşama geçirilmemiştir. (19 yıl) </a:t>
            </a:r>
            <a:endParaRPr lang="tr-TR" sz="2000" b="1" dirty="0">
              <a:solidFill>
                <a:srgbClr val="0033CC"/>
              </a:solidFill>
            </a:endParaRPr>
          </a:p>
        </p:txBody>
      </p:sp>
    </p:spTree>
    <p:extLst>
      <p:ext uri="{BB962C8B-B14F-4D97-AF65-F5344CB8AC3E}">
        <p14:creationId xmlns:p14="http://schemas.microsoft.com/office/powerpoint/2010/main" val="683551692"/>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88640"/>
            <a:ext cx="9144000" cy="864096"/>
          </a:xfrm>
        </p:spPr>
        <p:txBody>
          <a:bodyPr>
            <a:normAutofit/>
          </a:bodyPr>
          <a:lstStyle/>
          <a:p>
            <a:r>
              <a:rPr lang="tr-TR" sz="3200" b="1" dirty="0">
                <a:solidFill>
                  <a:srgbClr val="0070C0"/>
                </a:solidFill>
                <a:latin typeface="Arial Black" panose="020B0A04020102020204" pitchFamily="34" charset="0"/>
              </a:rPr>
              <a:t>COĞRAFİ İŞARETLERİN FRENLERİ </a:t>
            </a:r>
            <a:r>
              <a:rPr lang="tr-TR" sz="3200" b="1" dirty="0" smtClean="0">
                <a:solidFill>
                  <a:srgbClr val="0070C0"/>
                </a:solidFill>
                <a:latin typeface="Arial Black" panose="020B0A04020102020204" pitchFamily="34" charset="0"/>
              </a:rPr>
              <a:t> </a:t>
            </a:r>
            <a:endParaRPr lang="tr-TR" sz="3200" b="1" dirty="0">
              <a:latin typeface="Arial Black" panose="020B0A04020102020204" pitchFamily="34" charset="0"/>
            </a:endParaRPr>
          </a:p>
        </p:txBody>
      </p:sp>
      <p:sp>
        <p:nvSpPr>
          <p:cNvPr id="3" name="2 İçerik Yer Tutucusu"/>
          <p:cNvSpPr>
            <a:spLocks noGrp="1"/>
          </p:cNvSpPr>
          <p:nvPr>
            <p:ph idx="1"/>
          </p:nvPr>
        </p:nvSpPr>
        <p:spPr>
          <a:xfrm>
            <a:off x="0" y="1268760"/>
            <a:ext cx="9144000" cy="5446388"/>
          </a:xfrm>
        </p:spPr>
        <p:txBody>
          <a:bodyPr>
            <a:normAutofit/>
          </a:bodyPr>
          <a:lstStyle/>
          <a:p>
            <a:endParaRPr lang="tr-TR" sz="1800" b="1" dirty="0" smtClean="0">
              <a:solidFill>
                <a:srgbClr val="C00000"/>
              </a:solidFill>
            </a:endParaRPr>
          </a:p>
          <a:p>
            <a:r>
              <a:rPr lang="tr-TR" sz="2400" b="1" dirty="0" smtClean="0">
                <a:solidFill>
                  <a:srgbClr val="C00000"/>
                </a:solidFill>
              </a:rPr>
              <a:t> </a:t>
            </a:r>
            <a:r>
              <a:rPr lang="tr-TR" sz="2400" b="1" u="sng" dirty="0" smtClean="0">
                <a:solidFill>
                  <a:srgbClr val="C00000"/>
                </a:solidFill>
              </a:rPr>
              <a:t>Bürokratik  hantallık</a:t>
            </a:r>
            <a:r>
              <a:rPr lang="fr-FR" sz="2000" u="sng" dirty="0" smtClean="0"/>
              <a:t> :</a:t>
            </a:r>
            <a:r>
              <a:rPr lang="tr-TR" sz="2000" u="sng" dirty="0" smtClean="0"/>
              <a:t> </a:t>
            </a:r>
          </a:p>
          <a:p>
            <a:pPr marL="0" indent="0">
              <a:buNone/>
            </a:pPr>
            <a:r>
              <a:rPr lang="tr-TR" sz="2000" b="1" dirty="0">
                <a:solidFill>
                  <a:srgbClr val="0033CC"/>
                </a:solidFill>
              </a:rPr>
              <a:t> </a:t>
            </a:r>
            <a:r>
              <a:rPr lang="tr-TR" sz="2000" b="1" dirty="0" smtClean="0">
                <a:solidFill>
                  <a:srgbClr val="0033CC"/>
                </a:solidFill>
              </a:rPr>
              <a:t>     </a:t>
            </a:r>
            <a:r>
              <a:rPr lang="tr-TR" sz="2400" b="1" dirty="0" err="1" smtClean="0">
                <a:solidFill>
                  <a:srgbClr val="0033CC"/>
                </a:solidFill>
              </a:rPr>
              <a:t>TPE’nün</a:t>
            </a:r>
            <a:r>
              <a:rPr lang="tr-TR" sz="2400" b="1" dirty="0" smtClean="0">
                <a:solidFill>
                  <a:srgbClr val="0033CC"/>
                </a:solidFill>
              </a:rPr>
              <a:t> iş yükü oldukça fazladır, Coğrafi İşaretlerden sorumlu Markalar Dairesinde sadece   birkaç </a:t>
            </a:r>
            <a:r>
              <a:rPr lang="tr-TR" sz="2400" b="1" dirty="0">
                <a:solidFill>
                  <a:srgbClr val="0033CC"/>
                </a:solidFill>
              </a:rPr>
              <a:t>m</a:t>
            </a:r>
            <a:r>
              <a:rPr lang="tr-TR" sz="2400" b="1" dirty="0" smtClean="0">
                <a:solidFill>
                  <a:srgbClr val="0033CC"/>
                </a:solidFill>
              </a:rPr>
              <a:t>arka uzmanı bu işle meşguldür.</a:t>
            </a:r>
          </a:p>
          <a:p>
            <a:pPr marL="0" indent="0">
              <a:buNone/>
            </a:pPr>
            <a:r>
              <a:rPr lang="tr-TR" sz="2400" b="1" dirty="0" smtClean="0">
                <a:solidFill>
                  <a:srgbClr val="0033CC"/>
                </a:solidFill>
              </a:rPr>
              <a:t>(INAO-Fransa)</a:t>
            </a:r>
          </a:p>
          <a:p>
            <a:pPr marL="0" indent="0">
              <a:buNone/>
            </a:pPr>
            <a:endParaRPr lang="tr-TR" sz="2400" b="1" dirty="0" smtClean="0">
              <a:solidFill>
                <a:srgbClr val="0033CC"/>
              </a:solidFill>
            </a:endParaRPr>
          </a:p>
          <a:p>
            <a:r>
              <a:rPr lang="tr-TR" sz="2000" b="1" dirty="0" smtClean="0">
                <a:solidFill>
                  <a:srgbClr val="C00000"/>
                </a:solidFill>
              </a:rPr>
              <a:t> </a:t>
            </a:r>
            <a:r>
              <a:rPr lang="tr-TR" sz="2400" b="1" u="sng" dirty="0" smtClean="0">
                <a:solidFill>
                  <a:srgbClr val="C00000"/>
                </a:solidFill>
              </a:rPr>
              <a:t>Satılan ürünler üzerinde Coğrafi İşaret logolarının yer almaması</a:t>
            </a:r>
            <a:endParaRPr lang="tr-TR" sz="2400" u="sng" dirty="0">
              <a:solidFill>
                <a:srgbClr val="C00000"/>
              </a:solidFill>
            </a:endParaRPr>
          </a:p>
          <a:p>
            <a:pPr marL="0" indent="0">
              <a:buNone/>
            </a:pPr>
            <a:r>
              <a:rPr lang="tr-TR" sz="2000" dirty="0" smtClean="0">
                <a:solidFill>
                  <a:srgbClr val="C00000"/>
                </a:solidFill>
              </a:rPr>
              <a:t>     </a:t>
            </a:r>
            <a:r>
              <a:rPr lang="tr-TR" sz="2400" b="1" dirty="0" smtClean="0">
                <a:solidFill>
                  <a:srgbClr val="0033CC"/>
                </a:solidFill>
              </a:rPr>
              <a:t>Logo </a:t>
            </a:r>
            <a:r>
              <a:rPr lang="tr-TR" sz="2400" b="1" dirty="0">
                <a:solidFill>
                  <a:srgbClr val="0033CC"/>
                </a:solidFill>
              </a:rPr>
              <a:t>kullanımı  henüz yaşama </a:t>
            </a:r>
            <a:r>
              <a:rPr lang="tr-TR" sz="2400" b="1" dirty="0" smtClean="0">
                <a:solidFill>
                  <a:srgbClr val="0033CC"/>
                </a:solidFill>
              </a:rPr>
              <a:t>geçirilemediği için </a:t>
            </a:r>
            <a:r>
              <a:rPr lang="tr-TR" sz="2400" b="1" dirty="0">
                <a:solidFill>
                  <a:srgbClr val="0033CC"/>
                </a:solidFill>
              </a:rPr>
              <a:t>t</a:t>
            </a:r>
            <a:r>
              <a:rPr lang="tr-TR" sz="2400" b="1" dirty="0" smtClean="0">
                <a:solidFill>
                  <a:srgbClr val="0033CC"/>
                </a:solidFill>
              </a:rPr>
              <a:t>üketici ve satıcılar Coğrafi İşaretleri hemen hiç tanımamaktadır . Bu da haksız rekabeti arttırmaktadır.</a:t>
            </a:r>
          </a:p>
          <a:p>
            <a:pPr marL="0" indent="0">
              <a:buNone/>
            </a:pPr>
            <a:r>
              <a:rPr lang="tr-TR" sz="2000" b="1" dirty="0" smtClean="0">
                <a:solidFill>
                  <a:srgbClr val="C00000"/>
                </a:solidFill>
              </a:rPr>
              <a:t>SONUÇ:  </a:t>
            </a:r>
            <a:r>
              <a:rPr lang="tr-TR" sz="2400" b="1" u="sng" dirty="0" smtClean="0">
                <a:solidFill>
                  <a:srgbClr val="0033CC"/>
                </a:solidFill>
              </a:rPr>
              <a:t>Coğrafi İşaret yönetişimi   </a:t>
            </a:r>
            <a:r>
              <a:rPr lang="tr-TR" sz="2400" b="1" dirty="0" smtClean="0">
                <a:solidFill>
                  <a:srgbClr val="0033CC"/>
                </a:solidFill>
              </a:rPr>
              <a:t>gerek ulusal </a:t>
            </a:r>
            <a:r>
              <a:rPr lang="fr-FR" sz="2400" b="1" dirty="0" smtClean="0">
                <a:solidFill>
                  <a:srgbClr val="0033CC"/>
                </a:solidFill>
              </a:rPr>
              <a:t> </a:t>
            </a:r>
            <a:r>
              <a:rPr lang="tr-TR" sz="2400" b="1" dirty="0" smtClean="0">
                <a:solidFill>
                  <a:srgbClr val="0033CC"/>
                </a:solidFill>
              </a:rPr>
              <a:t> ve gerekse ürün düzeyinde  başarılı değildir. Sistem  19 yıldır  </a:t>
            </a:r>
            <a:r>
              <a:rPr lang="tr-TR" sz="2400" b="1" dirty="0" smtClean="0">
                <a:solidFill>
                  <a:srgbClr val="C00000"/>
                </a:solidFill>
              </a:rPr>
              <a:t>«tescil al-tescil ver»</a:t>
            </a:r>
            <a:r>
              <a:rPr lang="tr-TR" sz="2400" b="1" dirty="0" smtClean="0">
                <a:solidFill>
                  <a:srgbClr val="0033CC"/>
                </a:solidFill>
              </a:rPr>
              <a:t> şeklinde </a:t>
            </a:r>
            <a:r>
              <a:rPr lang="fr-FR" sz="2400" b="1" dirty="0" smtClean="0">
                <a:solidFill>
                  <a:srgbClr val="0033CC"/>
                </a:solidFill>
              </a:rPr>
              <a:t> </a:t>
            </a:r>
            <a:r>
              <a:rPr lang="tr-TR" sz="2400" b="1" dirty="0" smtClean="0">
                <a:solidFill>
                  <a:srgbClr val="0033CC"/>
                </a:solidFill>
              </a:rPr>
              <a:t>yürümektedir</a:t>
            </a:r>
            <a:r>
              <a:rPr lang="tr-TR" sz="2000" b="1" dirty="0" smtClean="0">
                <a:solidFill>
                  <a:srgbClr val="0033CC"/>
                </a:solidFill>
              </a:rPr>
              <a:t>. </a:t>
            </a:r>
            <a:endParaRPr lang="tr-TR" dirty="0">
              <a:solidFill>
                <a:srgbClr val="0033CC"/>
              </a:solidFill>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44624"/>
            <a:ext cx="9144000" cy="6696744"/>
          </a:xfrm>
        </p:spPr>
        <p:txBody>
          <a:bodyPr>
            <a:normAutofit fontScale="62500" lnSpcReduction="20000"/>
          </a:bodyPr>
          <a:lstStyle/>
          <a:p>
            <a:pPr marL="0" indent="0" algn="ctr">
              <a:buNone/>
            </a:pPr>
            <a:r>
              <a:rPr lang="tr-TR" sz="5100" b="1" dirty="0" smtClean="0">
                <a:solidFill>
                  <a:srgbClr val="0070C0"/>
                </a:solidFill>
                <a:latin typeface="Comic Sans MS" panose="030F0702030302020204" pitchFamily="66" charset="0"/>
              </a:rPr>
              <a:t> </a:t>
            </a:r>
          </a:p>
          <a:p>
            <a:pPr marL="0" indent="0" algn="ctr">
              <a:buNone/>
            </a:pPr>
            <a:r>
              <a:rPr lang="tr-TR" sz="4500" b="1" dirty="0" smtClean="0">
                <a:solidFill>
                  <a:srgbClr val="0070C0"/>
                </a:solidFill>
                <a:latin typeface="Arial Black" panose="020B0A04020102020204" pitchFamily="34" charset="0"/>
              </a:rPr>
              <a:t>COĞRAFİ İŞARETLERİN KALDIRAÇLARI</a:t>
            </a:r>
          </a:p>
          <a:p>
            <a:pPr marL="0" indent="0" algn="ctr">
              <a:buNone/>
            </a:pPr>
            <a:endParaRPr lang="tr-TR" sz="5100" b="1" u="sng" dirty="0" smtClean="0">
              <a:solidFill>
                <a:srgbClr val="0070C0"/>
              </a:solidFill>
              <a:latin typeface="Comic Sans MS" panose="030F0702030302020204" pitchFamily="66" charset="0"/>
            </a:endParaRPr>
          </a:p>
          <a:p>
            <a:pPr marL="0" indent="0" algn="ctr">
              <a:buNone/>
            </a:pPr>
            <a:r>
              <a:rPr lang="tr-TR" sz="3800" b="1" u="sng" dirty="0" smtClean="0">
                <a:solidFill>
                  <a:srgbClr val="C00000"/>
                </a:solidFill>
                <a:latin typeface="Arial Black" panose="020B0A04020102020204" pitchFamily="34" charset="0"/>
              </a:rPr>
              <a:t>SİVİL  İNİSİYATİFTE </a:t>
            </a:r>
            <a:r>
              <a:rPr lang="tr-TR" sz="3800" b="1" u="sng" dirty="0">
                <a:solidFill>
                  <a:srgbClr val="C00000"/>
                </a:solidFill>
                <a:latin typeface="Arial Black" panose="020B0A04020102020204" pitchFamily="34" charset="0"/>
              </a:rPr>
              <a:t> ARTAN   </a:t>
            </a:r>
            <a:r>
              <a:rPr lang="tr-TR" sz="3800" b="1" u="sng" dirty="0" smtClean="0">
                <a:solidFill>
                  <a:srgbClr val="C00000"/>
                </a:solidFill>
                <a:latin typeface="Arial Black" panose="020B0A04020102020204" pitchFamily="34" charset="0"/>
              </a:rPr>
              <a:t>İLGİ</a:t>
            </a:r>
          </a:p>
          <a:p>
            <a:pPr marL="0" indent="0" algn="ctr">
              <a:buNone/>
            </a:pPr>
            <a:endParaRPr lang="tr-TR" sz="2900" b="1" dirty="0">
              <a:solidFill>
                <a:srgbClr val="C00000"/>
              </a:solidFill>
            </a:endParaRPr>
          </a:p>
          <a:p>
            <a:pPr marL="0" indent="0">
              <a:buNone/>
            </a:pPr>
            <a:r>
              <a:rPr lang="fr-FR" sz="3300" dirty="0">
                <a:solidFill>
                  <a:srgbClr val="C00000"/>
                </a:solidFill>
              </a:rPr>
              <a:t> </a:t>
            </a:r>
            <a:r>
              <a:rPr lang="tr-TR" sz="3300" b="1" dirty="0" smtClean="0">
                <a:solidFill>
                  <a:srgbClr val="C00000"/>
                </a:solidFill>
              </a:rPr>
              <a:t>       </a:t>
            </a:r>
            <a:r>
              <a:rPr lang="tr-TR" sz="3300" b="1" u="sng" dirty="0" smtClean="0">
                <a:solidFill>
                  <a:srgbClr val="C00000"/>
                </a:solidFill>
              </a:rPr>
              <a:t>Antalya Ticaret Borsası</a:t>
            </a:r>
            <a:r>
              <a:rPr lang="tr-TR" sz="3300" b="1" dirty="0" smtClean="0">
                <a:solidFill>
                  <a:srgbClr val="0033CC"/>
                </a:solidFill>
              </a:rPr>
              <a:t>  </a:t>
            </a:r>
          </a:p>
          <a:p>
            <a:pPr marL="400050" lvl="1" indent="0" algn="just">
              <a:buNone/>
            </a:pPr>
            <a:r>
              <a:rPr lang="tr-TR" sz="3200" b="1" dirty="0" smtClean="0">
                <a:solidFill>
                  <a:srgbClr val="0033CC"/>
                </a:solidFill>
              </a:rPr>
              <a:t>Her sene Antalya Ticaret Borsası tarafından düzenlenen  «Yöresel Ürünler Fuarı»  Coğrafi İşaretlerin geliştirilmesini, ve Coğrafi İşaret potansiyeli olan ürünlerin tescil    almasını  teşvik etmektedir. </a:t>
            </a:r>
            <a:r>
              <a:rPr lang="tr-TR" sz="3200" b="1" dirty="0" err="1" smtClean="0">
                <a:solidFill>
                  <a:srgbClr val="0033CC"/>
                </a:solidFill>
              </a:rPr>
              <a:t>TPE’nün</a:t>
            </a:r>
            <a:r>
              <a:rPr lang="tr-TR" sz="3200" b="1" dirty="0" smtClean="0">
                <a:solidFill>
                  <a:srgbClr val="0033CC"/>
                </a:solidFill>
              </a:rPr>
              <a:t> yer aldığı fuar çerçevesinde  Coğrafi İşaretlerle ilgili bilimsel faaliyetler de düzenlenmektedir. </a:t>
            </a:r>
            <a:endParaRPr lang="tr-TR" sz="3200" b="1" dirty="0" smtClean="0"/>
          </a:p>
          <a:p>
            <a:pPr lvl="1" algn="just">
              <a:buNone/>
            </a:pPr>
            <a:endParaRPr lang="tr-TR" sz="3200" b="1" dirty="0" smtClean="0"/>
          </a:p>
          <a:p>
            <a:pPr>
              <a:buNone/>
            </a:pPr>
            <a:r>
              <a:rPr lang="tr-TR" b="1" dirty="0"/>
              <a:t> </a:t>
            </a:r>
            <a:r>
              <a:rPr lang="tr-TR" b="1" dirty="0" smtClean="0"/>
              <a:t>     </a:t>
            </a:r>
            <a:r>
              <a:rPr lang="tr-TR" b="1" u="sng" dirty="0" smtClean="0">
                <a:solidFill>
                  <a:srgbClr val="C00000"/>
                </a:solidFill>
              </a:rPr>
              <a:t>METRO Toptan Market</a:t>
            </a:r>
            <a:r>
              <a:rPr lang="fr-FR" b="1" u="sng" dirty="0" smtClean="0">
                <a:solidFill>
                  <a:srgbClr val="C00000"/>
                </a:solidFill>
              </a:rPr>
              <a:t> </a:t>
            </a:r>
            <a:r>
              <a:rPr lang="tr-TR" sz="3300" b="1" dirty="0"/>
              <a:t> </a:t>
            </a:r>
            <a:r>
              <a:rPr lang="tr-TR" sz="3300" b="1" dirty="0" smtClean="0">
                <a:solidFill>
                  <a:srgbClr val="0033CC"/>
                </a:solidFill>
              </a:rPr>
              <a:t> </a:t>
            </a:r>
            <a:r>
              <a:rPr lang="fr-FR" sz="3300" b="1" dirty="0" smtClean="0">
                <a:solidFill>
                  <a:srgbClr val="0033CC"/>
                </a:solidFill>
              </a:rPr>
              <a:t> </a:t>
            </a:r>
            <a:endParaRPr lang="tr-TR" sz="3300" b="1" dirty="0" smtClean="0">
              <a:solidFill>
                <a:srgbClr val="0033CC"/>
              </a:solidFill>
            </a:endParaRPr>
          </a:p>
          <a:p>
            <a:pPr marL="400050" lvl="1" indent="0">
              <a:buNone/>
            </a:pPr>
            <a:r>
              <a:rPr lang="tr-TR" sz="3200" b="1" dirty="0" smtClean="0">
                <a:solidFill>
                  <a:srgbClr val="0033CC"/>
                </a:solidFill>
              </a:rPr>
              <a:t>METRO birkaç yıldır yaşama geçirdiği bir proje ile Coğrafi İşaretli Ürünleri     desteklemektedir.  Bu projenin ilk aşamasını «Taşköprü Sarımsağı» oluşturmuş ve bir başarı öyküsü gerçekleştirilmiştir.  Kuruma göre bu önemli projeyi Coğrafi İşaretli diğer ürünler izleyecektir. </a:t>
            </a:r>
          </a:p>
          <a:p>
            <a:pPr lvl="1"/>
            <a:endParaRPr lang="tr-TR" sz="3200" b="1" dirty="0" smtClean="0">
              <a:solidFill>
                <a:srgbClr val="0033CC"/>
              </a:solidFill>
            </a:endParaRPr>
          </a:p>
          <a:p>
            <a:pPr>
              <a:buNone/>
            </a:pPr>
            <a:r>
              <a:rPr lang="tr-TR" sz="3300" b="1" dirty="0" smtClean="0">
                <a:solidFill>
                  <a:srgbClr val="0033CC"/>
                </a:solidFill>
              </a:rPr>
              <a:t>     </a:t>
            </a:r>
            <a:r>
              <a:rPr lang="tr-TR" sz="3300" b="1" dirty="0">
                <a:solidFill>
                  <a:srgbClr val="C00000"/>
                </a:solidFill>
              </a:rPr>
              <a:t> </a:t>
            </a:r>
            <a:r>
              <a:rPr lang="tr-TR" sz="3300" b="1" u="sng" dirty="0" smtClean="0">
                <a:solidFill>
                  <a:srgbClr val="C00000"/>
                </a:solidFill>
              </a:rPr>
              <a:t>Yöresel Ürünler ve Coğrafi İşaretler Türkiye Araştırma Ağı  ( </a:t>
            </a:r>
            <a:r>
              <a:rPr lang="tr-TR" sz="3300" b="1" u="sng" dirty="0" err="1" smtClean="0">
                <a:solidFill>
                  <a:srgbClr val="C00000"/>
                </a:solidFill>
              </a:rPr>
              <a:t>YÜciTA</a:t>
            </a:r>
            <a:r>
              <a:rPr lang="tr-TR" sz="3300" b="1" u="sng" dirty="0" smtClean="0">
                <a:solidFill>
                  <a:srgbClr val="C00000"/>
                </a:solidFill>
              </a:rPr>
              <a:t> )</a:t>
            </a:r>
            <a:endParaRPr lang="tr-TR" sz="3300" b="1" dirty="0" smtClean="0">
              <a:solidFill>
                <a:srgbClr val="C00000"/>
              </a:solidFill>
            </a:endParaRPr>
          </a:p>
          <a:p>
            <a:pPr>
              <a:buNone/>
            </a:pPr>
            <a:r>
              <a:rPr lang="tr-TR" sz="3300" b="1" dirty="0" smtClean="0">
                <a:solidFill>
                  <a:srgbClr val="C00000"/>
                </a:solidFill>
              </a:rPr>
              <a:t>      </a:t>
            </a:r>
            <a:r>
              <a:rPr lang="tr-TR" sz="3300" b="1" dirty="0" smtClean="0">
                <a:solidFill>
                  <a:srgbClr val="0033CC"/>
                </a:solidFill>
              </a:rPr>
              <a:t>«3.Uluslararası Antalya Coğrafi İşaretler Semineri» kapanışında kurulan </a:t>
            </a:r>
          </a:p>
          <a:p>
            <a:pPr>
              <a:buNone/>
            </a:pPr>
            <a:r>
              <a:rPr lang="tr-TR" sz="3300" b="1" dirty="0" smtClean="0">
                <a:solidFill>
                  <a:srgbClr val="0033CC"/>
                </a:solidFill>
              </a:rPr>
              <a:t>      bu Araştırma Ağı Türkiye’de etkin bir Coğrafi İşaretler Sisteminin     kurulabilmesi konusunda  çaba harcamaktadır ..  </a:t>
            </a:r>
            <a:endParaRPr lang="tr-TR" sz="3300" b="1" dirty="0">
              <a:solidFill>
                <a:srgbClr val="0033CC"/>
              </a:solidFill>
            </a:endParaRPr>
          </a:p>
        </p:txBody>
      </p:sp>
    </p:spTree>
    <p:extLst>
      <p:ext uri="{BB962C8B-B14F-4D97-AF65-F5344CB8AC3E}">
        <p14:creationId xmlns:p14="http://schemas.microsoft.com/office/powerpoint/2010/main" val="307270178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496" y="116632"/>
            <a:ext cx="9073008" cy="864096"/>
          </a:xfrm>
        </p:spPr>
        <p:txBody>
          <a:bodyPr>
            <a:normAutofit fontScale="90000"/>
          </a:bodyPr>
          <a:lstStyle/>
          <a:p>
            <a:pPr indent="1076325">
              <a:tabLst>
                <a:tab pos="3768725" algn="l"/>
                <a:tab pos="3948113" algn="l"/>
              </a:tabLst>
            </a:pPr>
            <a:r>
              <a:rPr lang="tr-TR" sz="2400" dirty="0" smtClean="0">
                <a:solidFill>
                  <a:schemeClr val="tx1"/>
                </a:solidFill>
              </a:rPr>
              <a:t> </a:t>
            </a:r>
            <a:r>
              <a:rPr lang="tr-TR" sz="2400" dirty="0"/>
              <a:t/>
            </a:r>
            <a:br>
              <a:rPr lang="tr-TR" sz="2400" dirty="0"/>
            </a:br>
            <a:r>
              <a:rPr lang="tr-TR" sz="2400" dirty="0" smtClean="0"/>
              <a:t/>
            </a:r>
            <a:br>
              <a:rPr lang="tr-TR" sz="2400" dirty="0" smtClean="0"/>
            </a:br>
            <a:r>
              <a:rPr lang="tr-TR" sz="3100" b="1" dirty="0">
                <a:solidFill>
                  <a:srgbClr val="0070C0"/>
                </a:solidFill>
                <a:latin typeface="Arial Black" panose="020B0A04020102020204" pitchFamily="34" charset="0"/>
              </a:rPr>
              <a:t>COĞRAFİ İŞARETLERİN KALDIRAÇLARI </a:t>
            </a:r>
            <a:r>
              <a:rPr lang="tr-TR" sz="3100" b="1" dirty="0" smtClean="0">
                <a:solidFill>
                  <a:srgbClr val="0070C0"/>
                </a:solidFill>
              </a:rPr>
              <a:t/>
            </a:r>
            <a:br>
              <a:rPr lang="tr-TR" sz="3100" b="1" dirty="0" smtClean="0">
                <a:solidFill>
                  <a:srgbClr val="0070C0"/>
                </a:solidFill>
              </a:rPr>
            </a:br>
            <a:r>
              <a:rPr lang="tr-TR" sz="2400" dirty="0" smtClean="0"/>
              <a:t/>
            </a:r>
            <a:br>
              <a:rPr lang="tr-TR" sz="2400" dirty="0" smtClean="0"/>
            </a:br>
            <a:r>
              <a:rPr lang="tr-TR" sz="2400" dirty="0"/>
              <a:t/>
            </a:r>
            <a:br>
              <a:rPr lang="tr-TR" sz="2400" dirty="0"/>
            </a:br>
            <a:endParaRPr lang="tr-TR" sz="2000" b="1" cap="none" dirty="0">
              <a:solidFill>
                <a:srgbClr val="C00000"/>
              </a:solidFill>
            </a:endParaRPr>
          </a:p>
        </p:txBody>
      </p:sp>
      <p:sp>
        <p:nvSpPr>
          <p:cNvPr id="3" name="İçerik Yer Tutucusu 2"/>
          <p:cNvSpPr>
            <a:spLocks noGrp="1"/>
          </p:cNvSpPr>
          <p:nvPr>
            <p:ph idx="1"/>
          </p:nvPr>
        </p:nvSpPr>
        <p:spPr>
          <a:xfrm>
            <a:off x="0" y="1124744"/>
            <a:ext cx="9144000" cy="5616624"/>
          </a:xfrm>
        </p:spPr>
        <p:txBody>
          <a:bodyPr>
            <a:normAutofit/>
          </a:bodyPr>
          <a:lstStyle/>
          <a:p>
            <a:pPr marL="0" indent="0">
              <a:buNone/>
            </a:pPr>
            <a:r>
              <a:rPr lang="tr-TR" sz="2200" b="1" dirty="0" smtClean="0">
                <a:solidFill>
                  <a:srgbClr val="C00000"/>
                </a:solidFill>
                <a:ea typeface="+mj-ea"/>
                <a:cs typeface="+mj-cs"/>
              </a:rPr>
              <a:t>        </a:t>
            </a:r>
            <a:r>
              <a:rPr lang="tr-TR" sz="2200" b="1" u="sng" dirty="0" smtClean="0">
                <a:solidFill>
                  <a:srgbClr val="C00000"/>
                </a:solidFill>
                <a:ea typeface="+mj-ea"/>
                <a:cs typeface="+mj-cs"/>
              </a:rPr>
              <a:t>Akdeniz Üniversitesi </a:t>
            </a:r>
          </a:p>
          <a:p>
            <a:pPr marL="0" indent="0">
              <a:buNone/>
            </a:pPr>
            <a:r>
              <a:rPr lang="tr-TR" sz="2200" b="1" dirty="0" smtClean="0">
                <a:solidFill>
                  <a:srgbClr val="C00000"/>
                </a:solidFill>
                <a:ea typeface="+mj-ea"/>
                <a:cs typeface="+mj-cs"/>
              </a:rPr>
              <a:t>        </a:t>
            </a:r>
            <a:r>
              <a:rPr lang="tr-TR" sz="2200" b="1" u="sng" dirty="0" smtClean="0">
                <a:solidFill>
                  <a:srgbClr val="C00000"/>
                </a:solidFill>
                <a:ea typeface="+mj-ea"/>
                <a:cs typeface="+mj-cs"/>
              </a:rPr>
              <a:t>Akdeniz Ülkeleri Ekonomik Araştırmalar Merkezi  (1997-2012)</a:t>
            </a:r>
            <a:endParaRPr lang="tr-TR" sz="1800" b="1" u="sng" dirty="0" smtClean="0">
              <a:solidFill>
                <a:srgbClr val="C00000"/>
              </a:solidFill>
              <a:ea typeface="+mj-ea"/>
              <a:cs typeface="+mj-cs"/>
            </a:endParaRPr>
          </a:p>
          <a:p>
            <a:pPr marL="538163" indent="-538163">
              <a:buNone/>
            </a:pPr>
            <a:r>
              <a:rPr lang="tr-TR" sz="1800" b="1" dirty="0" smtClean="0">
                <a:solidFill>
                  <a:srgbClr val="C00000"/>
                </a:solidFill>
                <a:ea typeface="+mj-ea"/>
                <a:cs typeface="+mj-cs"/>
              </a:rPr>
              <a:t>          </a:t>
            </a:r>
            <a:r>
              <a:rPr lang="tr-TR" sz="2000" b="1" dirty="0" smtClean="0">
                <a:solidFill>
                  <a:srgbClr val="0033CC"/>
                </a:solidFill>
                <a:ea typeface="+mj-ea"/>
                <a:cs typeface="+mj-cs"/>
              </a:rPr>
              <a:t>Barselona Zirvesi  sonrası </a:t>
            </a:r>
            <a:r>
              <a:rPr lang="fr-FR" sz="2000" b="1" dirty="0" smtClean="0">
                <a:solidFill>
                  <a:srgbClr val="0033CC"/>
                </a:solidFill>
              </a:rPr>
              <a:t> 1997</a:t>
            </a:r>
            <a:r>
              <a:rPr lang="tr-TR" sz="2000" b="1" dirty="0">
                <a:solidFill>
                  <a:srgbClr val="0033CC"/>
                </a:solidFill>
              </a:rPr>
              <a:t> </a:t>
            </a:r>
            <a:r>
              <a:rPr lang="tr-TR" sz="2000" b="1" dirty="0" smtClean="0">
                <a:solidFill>
                  <a:srgbClr val="0033CC"/>
                </a:solidFill>
              </a:rPr>
              <a:t>yılında kurulan bu Araştırma Merkezi  yöresel ürünler ve  Coğrafi İşaretler konusunda çok sayıda proje gerçekleştirmiştir.</a:t>
            </a:r>
            <a:r>
              <a:rPr lang="fr-FR" sz="2000" b="1" dirty="0" smtClean="0">
                <a:solidFill>
                  <a:srgbClr val="0033CC"/>
                </a:solidFill>
              </a:rPr>
              <a:t> </a:t>
            </a:r>
            <a:r>
              <a:rPr lang="tr-TR" sz="2000" b="1" dirty="0" smtClean="0">
                <a:solidFill>
                  <a:srgbClr val="0033CC"/>
                </a:solidFill>
              </a:rPr>
              <a:t> </a:t>
            </a:r>
          </a:p>
          <a:p>
            <a:pPr marL="538163" indent="-538163">
              <a:buNone/>
            </a:pPr>
            <a:r>
              <a:rPr lang="tr-TR" sz="2000" b="1" dirty="0">
                <a:solidFill>
                  <a:srgbClr val="0033CC"/>
                </a:solidFill>
              </a:rPr>
              <a:t> </a:t>
            </a:r>
            <a:r>
              <a:rPr lang="tr-TR" sz="2000" b="1" dirty="0" smtClean="0">
                <a:solidFill>
                  <a:srgbClr val="0033CC"/>
                </a:solidFill>
              </a:rPr>
              <a:t>              - </a:t>
            </a:r>
            <a:r>
              <a:rPr lang="fr-FR" sz="2000" b="1" dirty="0" smtClean="0">
                <a:solidFill>
                  <a:srgbClr val="0033CC"/>
                </a:solidFill>
              </a:rPr>
              <a:t>Montpellier </a:t>
            </a:r>
            <a:r>
              <a:rPr lang="tr-TR" sz="2000" b="1" dirty="0" smtClean="0">
                <a:solidFill>
                  <a:srgbClr val="0033CC"/>
                </a:solidFill>
              </a:rPr>
              <a:t> Akdeniz Tarım Enstitüsü (Fransa)  ile birlikte  düzenlenen       seminerler</a:t>
            </a:r>
          </a:p>
          <a:p>
            <a:pPr marL="0" indent="0" algn="just">
              <a:buNone/>
            </a:pPr>
            <a:r>
              <a:rPr lang="tr-TR" sz="2000" b="1" dirty="0">
                <a:solidFill>
                  <a:srgbClr val="0033CC"/>
                </a:solidFill>
              </a:rPr>
              <a:t> </a:t>
            </a:r>
            <a:r>
              <a:rPr lang="tr-TR" sz="2000" b="1" dirty="0" smtClean="0">
                <a:solidFill>
                  <a:srgbClr val="0033CC"/>
                </a:solidFill>
              </a:rPr>
              <a:t>              - Üç Uluslararası </a:t>
            </a:r>
            <a:r>
              <a:rPr lang="tr-TR" sz="2000" b="1" dirty="0">
                <a:solidFill>
                  <a:srgbClr val="0033CC"/>
                </a:solidFill>
              </a:rPr>
              <a:t>Antalya Coğrafi </a:t>
            </a:r>
            <a:r>
              <a:rPr lang="tr-TR" sz="2000" b="1" dirty="0" smtClean="0">
                <a:solidFill>
                  <a:srgbClr val="0033CC"/>
                </a:solidFill>
              </a:rPr>
              <a:t>İşaretler Seminerleri bildirilerinin         	yayınlanması  </a:t>
            </a:r>
          </a:p>
          <a:p>
            <a:pPr marL="0" indent="0" algn="just">
              <a:buNone/>
            </a:pPr>
            <a:endParaRPr lang="tr-TR" sz="2000" b="1" dirty="0" smtClean="0">
              <a:solidFill>
                <a:srgbClr val="0033CC"/>
              </a:solidFill>
            </a:endParaRPr>
          </a:p>
          <a:p>
            <a:pPr marL="538163" lvl="0" indent="-538163">
              <a:buNone/>
            </a:pPr>
            <a:r>
              <a:rPr lang="tr-TR" sz="1800" b="1" dirty="0" smtClean="0">
                <a:solidFill>
                  <a:srgbClr val="0033CC"/>
                </a:solidFill>
              </a:rPr>
              <a:t>       </a:t>
            </a:r>
            <a:r>
              <a:rPr lang="fr-FR" sz="1800" b="1" dirty="0" smtClean="0">
                <a:solidFill>
                  <a:srgbClr val="0033CC"/>
                </a:solidFill>
              </a:rPr>
              <a:t> </a:t>
            </a:r>
            <a:r>
              <a:rPr lang="tr-TR" sz="1800" b="1" dirty="0" smtClean="0">
                <a:solidFill>
                  <a:srgbClr val="0033CC"/>
                </a:solidFill>
              </a:rPr>
              <a:t>   </a:t>
            </a:r>
            <a:r>
              <a:rPr lang="tr-TR" sz="2000" b="1" dirty="0" smtClean="0">
                <a:solidFill>
                  <a:srgbClr val="0033CC"/>
                </a:solidFill>
              </a:rPr>
              <a:t>Bilimsel düzeyi  yüksek bu seminerlerin içinde   «</a:t>
            </a:r>
            <a:r>
              <a:rPr lang="tr-TR" sz="2000" b="1" dirty="0">
                <a:solidFill>
                  <a:srgbClr val="0033CC"/>
                </a:solidFill>
              </a:rPr>
              <a:t>Antalya </a:t>
            </a:r>
            <a:r>
              <a:rPr lang="tr-TR" sz="2000" b="1" dirty="0" smtClean="0">
                <a:solidFill>
                  <a:srgbClr val="0033CC"/>
                </a:solidFill>
              </a:rPr>
              <a:t>Deklarasyonu</a:t>
            </a:r>
            <a:r>
              <a:rPr lang="tr-TR" sz="2000" b="1" dirty="0">
                <a:solidFill>
                  <a:srgbClr val="0033CC"/>
                </a:solidFill>
              </a:rPr>
              <a:t>» </a:t>
            </a:r>
            <a:r>
              <a:rPr lang="tr-TR" sz="2000" b="1" dirty="0" smtClean="0">
                <a:solidFill>
                  <a:srgbClr val="0033CC"/>
                </a:solidFill>
              </a:rPr>
              <a:t> ile sonuçlanan 2008 semineri   oldukça önemli olup  Deklarasyon , Akdeniz Ülkelerinde   tarım,  gıda ve kırsal alanda sürdürülebilir kalkınmaya destek sağlayacak  politikaların  oluşturulmasını, bu bağlamda Akdeniz yöresel ürünleri için «</a:t>
            </a:r>
            <a:r>
              <a:rPr lang="fr-FR" sz="2000" b="1" dirty="0" smtClean="0">
                <a:solidFill>
                  <a:srgbClr val="006600"/>
                </a:solidFill>
              </a:rPr>
              <a:t>Terroirs </a:t>
            </a:r>
            <a:r>
              <a:rPr lang="fr-FR" sz="2000" b="1" dirty="0">
                <a:solidFill>
                  <a:srgbClr val="006600"/>
                </a:solidFill>
              </a:rPr>
              <a:t>de la </a:t>
            </a:r>
            <a:r>
              <a:rPr lang="fr-FR" sz="2000" b="1" dirty="0" smtClean="0">
                <a:solidFill>
                  <a:srgbClr val="006600"/>
                </a:solidFill>
              </a:rPr>
              <a:t>Méditerranée</a:t>
            </a:r>
            <a:r>
              <a:rPr lang="tr-TR" sz="2000" b="1" dirty="0" smtClean="0">
                <a:solidFill>
                  <a:srgbClr val="006600"/>
                </a:solidFill>
              </a:rPr>
              <a:t>»</a:t>
            </a:r>
            <a:r>
              <a:rPr lang="fr-FR" sz="2000" b="1" dirty="0" smtClean="0">
                <a:solidFill>
                  <a:srgbClr val="006600"/>
                </a:solidFill>
              </a:rPr>
              <a:t> </a:t>
            </a:r>
            <a:r>
              <a:rPr lang="tr-TR" sz="2000" b="1" dirty="0" smtClean="0">
                <a:solidFill>
                  <a:srgbClr val="006600"/>
                </a:solidFill>
              </a:rPr>
              <a:t> «Akdeniz Yöreleri»  </a:t>
            </a:r>
            <a:r>
              <a:rPr lang="tr-TR" sz="2000" b="1" dirty="0" smtClean="0">
                <a:solidFill>
                  <a:srgbClr val="0033CC"/>
                </a:solidFill>
              </a:rPr>
              <a:t>adı altında ortak bir işaretlemenin , (Logo-etiket) yaşama geçirilmesini önermektedir..</a:t>
            </a:r>
            <a:r>
              <a:rPr lang="tr-TR" sz="2000" b="1" dirty="0" smtClean="0">
                <a:solidFill>
                  <a:srgbClr val="006600"/>
                </a:solidFill>
              </a:rPr>
              <a:t> </a:t>
            </a:r>
            <a:endParaRPr lang="tr-TR" sz="2000" b="1" dirty="0" smtClean="0">
              <a:solidFill>
                <a:srgbClr val="0033CC"/>
              </a:solidFill>
            </a:endParaRPr>
          </a:p>
          <a:p>
            <a:pPr marL="0" lvl="0" indent="0">
              <a:buNone/>
            </a:pPr>
            <a:r>
              <a:rPr lang="fr-FR" sz="2000" b="1" dirty="0" smtClean="0">
                <a:solidFill>
                  <a:srgbClr val="0033CC"/>
                </a:solidFill>
              </a:rPr>
              <a:t> </a:t>
            </a:r>
            <a:r>
              <a:rPr lang="tr-TR" sz="2000" b="1" dirty="0" smtClean="0">
                <a:solidFill>
                  <a:srgbClr val="0033CC"/>
                </a:solidFill>
              </a:rPr>
              <a:t>          </a:t>
            </a:r>
            <a:r>
              <a:rPr lang="tr-TR" sz="1800" b="1" dirty="0" smtClean="0">
                <a:solidFill>
                  <a:srgbClr val="0033CC"/>
                </a:solidFill>
              </a:rPr>
              <a:t>	</a:t>
            </a:r>
            <a:endParaRPr lang="tr-TR" sz="1800" b="1" dirty="0">
              <a:solidFill>
                <a:srgbClr val="C00000"/>
              </a:solidFill>
            </a:endParaRPr>
          </a:p>
          <a:p>
            <a:pPr lvl="1"/>
            <a:endParaRPr lang="tr-TR" sz="1800" b="1" dirty="0" smtClean="0">
              <a:solidFill>
                <a:srgbClr val="C00000"/>
              </a:solidFill>
            </a:endParaRPr>
          </a:p>
          <a:p>
            <a:endParaRPr lang="tr-TR" sz="2100" dirty="0"/>
          </a:p>
        </p:txBody>
      </p:sp>
    </p:spTree>
    <p:extLst>
      <p:ext uri="{BB962C8B-B14F-4D97-AF65-F5344CB8AC3E}">
        <p14:creationId xmlns:p14="http://schemas.microsoft.com/office/powerpoint/2010/main" val="1383364753"/>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48266"/>
            <a:ext cx="9152546" cy="572422"/>
          </a:xfrm>
        </p:spPr>
        <p:txBody>
          <a:bodyPr>
            <a:normAutofit/>
          </a:bodyPr>
          <a:lstStyle/>
          <a:p>
            <a:pPr algn="ctr"/>
            <a:r>
              <a:rPr lang="tr-TR" sz="2000" b="1" dirty="0" smtClean="0">
                <a:solidFill>
                  <a:srgbClr val="0033CC"/>
                </a:solidFill>
                <a:latin typeface="Berlin Sans FB Demi" pitchFamily="34" charset="0"/>
              </a:rPr>
              <a:t>  </a:t>
            </a:r>
            <a:r>
              <a:rPr lang="tr-TR" sz="2800" b="1" dirty="0" smtClean="0">
                <a:solidFill>
                  <a:srgbClr val="0070C0"/>
                </a:solidFill>
                <a:latin typeface="Berlin Sans FB Demi" pitchFamily="34" charset="0"/>
              </a:rPr>
              <a:t>AKDENİZ ÜLKELERİNDE COĞRAFİ İŞARETLER</a:t>
            </a:r>
            <a:endParaRPr lang="tr-TR" sz="2800" b="1" dirty="0">
              <a:solidFill>
                <a:srgbClr val="0070C0"/>
              </a:solidFill>
              <a:latin typeface="Berlin Sans FB Demi" pitchFamily="34" charset="0"/>
            </a:endParaRPr>
          </a:p>
        </p:txBody>
      </p:sp>
      <p:sp>
        <p:nvSpPr>
          <p:cNvPr id="3" name="İçerik Yer Tutucusu 2"/>
          <p:cNvSpPr>
            <a:spLocks noGrp="1"/>
          </p:cNvSpPr>
          <p:nvPr>
            <p:ph idx="1"/>
          </p:nvPr>
        </p:nvSpPr>
        <p:spPr>
          <a:xfrm>
            <a:off x="107504" y="908720"/>
            <a:ext cx="8991600" cy="5832648"/>
          </a:xfrm>
        </p:spPr>
        <p:txBody>
          <a:bodyPr>
            <a:noAutofit/>
          </a:bodyPr>
          <a:lstStyle/>
          <a:p>
            <a:endParaRPr lang="tr-TR" sz="2000" b="1" dirty="0" smtClean="0">
              <a:solidFill>
                <a:srgbClr val="00518E"/>
              </a:solidFill>
            </a:endParaRPr>
          </a:p>
          <a:p>
            <a:endParaRPr lang="tr-TR" sz="2000" b="1" dirty="0">
              <a:solidFill>
                <a:srgbClr val="00518E"/>
              </a:solidFill>
            </a:endParaRPr>
          </a:p>
          <a:p>
            <a:endParaRPr lang="tr-TR" sz="2000" b="1" dirty="0" smtClean="0">
              <a:solidFill>
                <a:srgbClr val="00518E"/>
              </a:solidFill>
            </a:endParaRPr>
          </a:p>
          <a:p>
            <a:endParaRPr lang="tr-TR" sz="2000" b="1" dirty="0">
              <a:solidFill>
                <a:srgbClr val="00518E"/>
              </a:solidFill>
            </a:endParaRPr>
          </a:p>
          <a:p>
            <a:endParaRPr lang="tr-TR" sz="2000" b="1" dirty="0" smtClean="0">
              <a:solidFill>
                <a:srgbClr val="00518E"/>
              </a:solidFill>
            </a:endParaRPr>
          </a:p>
          <a:p>
            <a:endParaRPr lang="tr-TR" sz="2000" b="1" dirty="0" smtClean="0">
              <a:solidFill>
                <a:srgbClr val="00518E"/>
              </a:solidFill>
            </a:endParaRPr>
          </a:p>
          <a:p>
            <a:r>
              <a:rPr lang="tr-TR" sz="2000" b="1" dirty="0" smtClean="0">
                <a:solidFill>
                  <a:srgbClr val="0033CC"/>
                </a:solidFill>
              </a:rPr>
              <a:t> Akdeniz ülkeleri gıda özvarlığı , olağanüstü  bir ürün, toprak, iklim , bilgi ve beceri çeşitliliğine, kısacası yörelere dayanmaktadır</a:t>
            </a:r>
            <a:r>
              <a:rPr lang="tr-TR" sz="900" b="1" dirty="0" smtClean="0">
                <a:solidFill>
                  <a:srgbClr val="0033CC"/>
                </a:solidFill>
              </a:rPr>
              <a:t>.</a:t>
            </a:r>
            <a:r>
              <a:rPr lang="fr-FR" sz="2000" b="1" dirty="0" smtClean="0">
                <a:solidFill>
                  <a:srgbClr val="0033CC"/>
                </a:solidFill>
              </a:rPr>
              <a:t>  </a:t>
            </a:r>
            <a:endParaRPr lang="fr-FR" sz="2000" b="1" dirty="0">
              <a:solidFill>
                <a:srgbClr val="0033CC"/>
              </a:solidFill>
            </a:endParaRPr>
          </a:p>
          <a:p>
            <a:r>
              <a:rPr lang="tr-TR" sz="2000" b="1" dirty="0" smtClean="0">
                <a:solidFill>
                  <a:srgbClr val="0033CC"/>
                </a:solidFill>
              </a:rPr>
              <a:t>Tat ve lezzetin, bilgi,  beceri , yerel kültür, gelenek ve  yörelerin, göstergeleri olan köken ve kalite  işaretleri  dünyada çok beğenilen Akdeniz gastronomisi ve beslenme kültürünün  ayrılmaz parçalarıdır. </a:t>
            </a:r>
            <a:endParaRPr lang="tr-TR" sz="2000" dirty="0"/>
          </a:p>
          <a:p>
            <a:r>
              <a:rPr lang="tr-TR" sz="2000" b="1" dirty="0" smtClean="0">
                <a:solidFill>
                  <a:srgbClr val="0033CC"/>
                </a:solidFill>
              </a:rPr>
              <a:t>Avrupa Birliği’nde Coğrafi İşaret tescili almış ürünlerin büyük çoğunluğu Akdeniz </a:t>
            </a:r>
          </a:p>
          <a:p>
            <a:pPr marL="358775" indent="-358775">
              <a:buNone/>
            </a:pPr>
            <a:r>
              <a:rPr lang="tr-TR" sz="2000" b="1" dirty="0" smtClean="0">
                <a:solidFill>
                  <a:srgbClr val="0033CC"/>
                </a:solidFill>
              </a:rPr>
              <a:t>     </a:t>
            </a:r>
            <a:r>
              <a:rPr lang="fr-FR" sz="2000" b="1" dirty="0" smtClean="0">
                <a:solidFill>
                  <a:srgbClr val="0033CC"/>
                </a:solidFill>
              </a:rPr>
              <a:t> </a:t>
            </a:r>
            <a:r>
              <a:rPr lang="tr-TR" sz="2000" b="1" dirty="0" smtClean="0">
                <a:solidFill>
                  <a:srgbClr val="0033CC"/>
                </a:solidFill>
              </a:rPr>
              <a:t> ülkelerinden gelmektedir..,</a:t>
            </a:r>
            <a:r>
              <a:rPr lang="fr-FR" sz="2000" b="1" dirty="0" smtClean="0">
                <a:solidFill>
                  <a:srgbClr val="0033CC"/>
                </a:solidFill>
              </a:rPr>
              <a:t> </a:t>
            </a:r>
            <a:r>
              <a:rPr lang="tr-TR" sz="2000" b="1" dirty="0" smtClean="0">
                <a:solidFill>
                  <a:srgbClr val="0033CC"/>
                </a:solidFill>
              </a:rPr>
              <a:t>.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046764"/>
            <a:ext cx="8208912" cy="187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6436985"/>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4720"/>
            <a:ext cx="9144000" cy="933440"/>
          </a:xfrm>
        </p:spPr>
        <p:txBody>
          <a:bodyPr>
            <a:normAutofit/>
          </a:bodyPr>
          <a:lstStyle/>
          <a:p>
            <a:r>
              <a:rPr lang="tr-TR" sz="2400" b="1" dirty="0" smtClean="0">
                <a:solidFill>
                  <a:schemeClr val="tx2">
                    <a:lumMod val="60000"/>
                    <a:lumOff val="40000"/>
                  </a:schemeClr>
                </a:solidFill>
                <a:latin typeface="Berlin Sans FB Demi" panose="020E0802020502020306" pitchFamily="34" charset="0"/>
              </a:rPr>
              <a:t>AVRUPA BİRLİĞİ COĞRAFİ İŞARETLERİNDE </a:t>
            </a:r>
            <a:br>
              <a:rPr lang="tr-TR" sz="2400" b="1" dirty="0" smtClean="0">
                <a:solidFill>
                  <a:schemeClr val="tx2">
                    <a:lumMod val="60000"/>
                    <a:lumOff val="40000"/>
                  </a:schemeClr>
                </a:solidFill>
                <a:latin typeface="Berlin Sans FB Demi" panose="020E0802020502020306" pitchFamily="34" charset="0"/>
              </a:rPr>
            </a:br>
            <a:r>
              <a:rPr lang="tr-TR" sz="2400" b="1" dirty="0" smtClean="0">
                <a:solidFill>
                  <a:schemeClr val="tx2">
                    <a:lumMod val="60000"/>
                    <a:lumOff val="40000"/>
                  </a:schemeClr>
                </a:solidFill>
                <a:latin typeface="Berlin Sans FB Demi" panose="020E0802020502020306" pitchFamily="34" charset="0"/>
              </a:rPr>
              <a:t>AKDENİZ </a:t>
            </a:r>
            <a:r>
              <a:rPr lang="tr-TR" sz="2400" b="1" dirty="0">
                <a:solidFill>
                  <a:schemeClr val="tx2">
                    <a:lumMod val="60000"/>
                    <a:lumOff val="40000"/>
                  </a:schemeClr>
                </a:solidFill>
                <a:latin typeface="Berlin Sans FB Demi" panose="020E0802020502020306" pitchFamily="34" charset="0"/>
              </a:rPr>
              <a:t>ÜLKELERİ</a:t>
            </a:r>
            <a:r>
              <a:rPr lang="tr-TR" sz="2400" b="1" dirty="0" smtClean="0">
                <a:solidFill>
                  <a:schemeClr val="tx2">
                    <a:lumMod val="60000"/>
                    <a:lumOff val="40000"/>
                  </a:schemeClr>
                </a:solidFill>
                <a:latin typeface="Berlin Sans FB Demi" panose="020E0802020502020306" pitchFamily="34" charset="0"/>
              </a:rPr>
              <a:t> </a:t>
            </a:r>
            <a:endParaRPr lang="tr-TR" sz="2400" b="1" dirty="0">
              <a:solidFill>
                <a:schemeClr val="tx2">
                  <a:lumMod val="60000"/>
                  <a:lumOff val="40000"/>
                </a:schemeClr>
              </a:solidFill>
              <a:latin typeface="Berlin Sans FB Demi" panose="020E0802020502020306" pitchFamily="34" charset="0"/>
            </a:endParaRPr>
          </a:p>
        </p:txBody>
      </p:sp>
      <p:sp>
        <p:nvSpPr>
          <p:cNvPr id="3" name="İçerik Yer Tutucusu 2"/>
          <p:cNvSpPr>
            <a:spLocks noGrp="1"/>
          </p:cNvSpPr>
          <p:nvPr>
            <p:ph idx="1"/>
          </p:nvPr>
        </p:nvSpPr>
        <p:spPr>
          <a:xfrm>
            <a:off x="0" y="2924944"/>
            <a:ext cx="9144000" cy="3933056"/>
          </a:xfrm>
        </p:spPr>
        <p:txBody>
          <a:bodyPr>
            <a:normAutofit fontScale="85000" lnSpcReduction="20000"/>
          </a:bodyPr>
          <a:lstStyle/>
          <a:p>
            <a:pPr marL="0" lvl="0" indent="0">
              <a:buClr>
                <a:srgbClr val="F0A22E"/>
              </a:buClr>
              <a:buSzPct val="70000"/>
              <a:buNone/>
            </a:pPr>
            <a:r>
              <a:rPr lang="tr-TR" sz="2200" b="1" dirty="0" smtClean="0">
                <a:solidFill>
                  <a:srgbClr val="4E3B30"/>
                </a:solidFill>
                <a:latin typeface="Franklin Gothic Book"/>
              </a:rPr>
              <a:t> </a:t>
            </a:r>
            <a:r>
              <a:rPr lang="tr-TR" sz="2400" b="1" dirty="0" smtClean="0">
                <a:solidFill>
                  <a:srgbClr val="0033CC"/>
                </a:solidFill>
                <a:latin typeface="+mj-lt"/>
              </a:rPr>
              <a:t>Avrupa Birliği  Dünya  şarap  piyasasında  önemli  bir  yere  sahiptir.  Akdeniz  Ülkeleri </a:t>
            </a:r>
          </a:p>
          <a:p>
            <a:pPr marL="0" lvl="0" indent="0">
              <a:buClr>
                <a:srgbClr val="F0A22E"/>
              </a:buClr>
              <a:buSzPct val="70000"/>
              <a:buNone/>
            </a:pPr>
            <a:r>
              <a:rPr lang="tr-TR" sz="2400" b="1" dirty="0" smtClean="0">
                <a:solidFill>
                  <a:srgbClr val="0033CC"/>
                </a:solidFill>
                <a:latin typeface="+mj-lt"/>
              </a:rPr>
              <a:t>AB tescillenmiş  şaraplarının  %83’ünü  üretmektedir.</a:t>
            </a:r>
          </a:p>
          <a:p>
            <a:pPr marL="0" lvl="0" indent="0">
              <a:buClr>
                <a:srgbClr val="F0A22E"/>
              </a:buClr>
              <a:buSzPct val="70000"/>
              <a:buNone/>
            </a:pPr>
            <a:endParaRPr lang="tr-TR" sz="2400" b="1" dirty="0" smtClean="0">
              <a:solidFill>
                <a:srgbClr val="0033CC"/>
              </a:solidFill>
              <a:latin typeface="+mj-lt"/>
            </a:endParaRPr>
          </a:p>
          <a:p>
            <a:pPr marL="0" lvl="0" indent="0" algn="ctr">
              <a:buClr>
                <a:srgbClr val="F0A22E"/>
              </a:buClr>
              <a:buSzPct val="70000"/>
              <a:buNone/>
            </a:pPr>
            <a:r>
              <a:rPr lang="tr-TR" sz="2400" b="1" dirty="0" smtClean="0">
                <a:solidFill>
                  <a:srgbClr val="0033CC"/>
                </a:solidFill>
                <a:latin typeface="+mj-lt"/>
              </a:rPr>
              <a:t>Akdeniz Ülkeleri halen :</a:t>
            </a:r>
          </a:p>
          <a:p>
            <a:pPr marL="0" lvl="0" indent="0" algn="ctr">
              <a:buClr>
                <a:srgbClr val="F0A22E"/>
              </a:buClr>
              <a:buSzPct val="70000"/>
              <a:buNone/>
            </a:pPr>
            <a:endParaRPr lang="tr-TR" sz="2400" b="1" dirty="0" smtClean="0">
              <a:solidFill>
                <a:srgbClr val="0033CC"/>
              </a:solidFill>
              <a:latin typeface="+mj-lt"/>
            </a:endParaRPr>
          </a:p>
          <a:p>
            <a:pPr marL="400050" lvl="1" indent="0" algn="ctr">
              <a:buClr>
                <a:srgbClr val="F0A22E"/>
              </a:buClr>
              <a:buSzPct val="70000"/>
              <a:buNone/>
            </a:pPr>
            <a:r>
              <a:rPr lang="tr-TR" sz="2400" b="1" dirty="0" smtClean="0">
                <a:solidFill>
                  <a:srgbClr val="0033CC"/>
                </a:solidFill>
                <a:latin typeface="+mj-lt"/>
              </a:rPr>
              <a:t>  -AB  Coğrafi İşaretlerinin %73,4’ünü</a:t>
            </a:r>
          </a:p>
          <a:p>
            <a:pPr marL="400050" lvl="1" indent="0" algn="ctr">
              <a:buClr>
                <a:srgbClr val="F0A22E"/>
              </a:buClr>
              <a:buSzPct val="70000"/>
              <a:buNone/>
            </a:pPr>
            <a:r>
              <a:rPr lang="tr-TR" sz="2400" b="1" dirty="0" smtClean="0">
                <a:solidFill>
                  <a:srgbClr val="0033CC"/>
                </a:solidFill>
                <a:latin typeface="+mj-lt"/>
              </a:rPr>
              <a:t>  </a:t>
            </a:r>
            <a:r>
              <a:rPr lang="tr-TR" sz="2400" b="1" dirty="0">
                <a:solidFill>
                  <a:srgbClr val="0033CC"/>
                </a:solidFill>
                <a:latin typeface="+mj-lt"/>
              </a:rPr>
              <a:t>- </a:t>
            </a:r>
            <a:r>
              <a:rPr lang="tr-TR" sz="2400" b="1" dirty="0" err="1" smtClean="0">
                <a:solidFill>
                  <a:srgbClr val="0033CC"/>
                </a:solidFill>
                <a:latin typeface="+mj-lt"/>
              </a:rPr>
              <a:t>PDO’ların</a:t>
            </a:r>
            <a:r>
              <a:rPr lang="tr-TR" sz="2400" b="1" dirty="0" smtClean="0">
                <a:solidFill>
                  <a:srgbClr val="0033CC"/>
                </a:solidFill>
                <a:latin typeface="+mj-lt"/>
              </a:rPr>
              <a:t> %85 , </a:t>
            </a:r>
            <a:r>
              <a:rPr lang="tr-TR" sz="2400" b="1" dirty="0" err="1" smtClean="0">
                <a:solidFill>
                  <a:srgbClr val="0033CC"/>
                </a:solidFill>
                <a:latin typeface="+mj-lt"/>
              </a:rPr>
              <a:t>PGI’ların</a:t>
            </a:r>
            <a:r>
              <a:rPr lang="tr-TR" sz="2400" b="1" dirty="0" smtClean="0">
                <a:solidFill>
                  <a:srgbClr val="0033CC"/>
                </a:solidFill>
                <a:latin typeface="+mj-lt"/>
              </a:rPr>
              <a:t> %66’sını</a:t>
            </a:r>
          </a:p>
          <a:p>
            <a:pPr marL="400050" lvl="1" indent="0" algn="ctr">
              <a:buClr>
                <a:srgbClr val="F0A22E"/>
              </a:buClr>
              <a:buSzPct val="70000"/>
              <a:buNone/>
            </a:pPr>
            <a:r>
              <a:rPr lang="tr-TR" sz="2400" b="1" dirty="0" smtClean="0">
                <a:solidFill>
                  <a:srgbClr val="0033CC"/>
                </a:solidFill>
                <a:latin typeface="+mj-lt"/>
              </a:rPr>
              <a:t>  -Yağların </a:t>
            </a:r>
            <a:r>
              <a:rPr lang="tr-TR" sz="2400" b="1" dirty="0">
                <a:solidFill>
                  <a:srgbClr val="0033CC"/>
                </a:solidFill>
                <a:latin typeface="+mj-lt"/>
              </a:rPr>
              <a:t> </a:t>
            </a:r>
            <a:r>
              <a:rPr lang="fr-FR" sz="2400" b="1" dirty="0" smtClean="0">
                <a:solidFill>
                  <a:srgbClr val="0033CC"/>
                </a:solidFill>
                <a:latin typeface="+mj-lt"/>
              </a:rPr>
              <a:t>% </a:t>
            </a:r>
            <a:r>
              <a:rPr lang="tr-TR" sz="2400" b="1" dirty="0" smtClean="0">
                <a:solidFill>
                  <a:srgbClr val="0033CC"/>
                </a:solidFill>
                <a:latin typeface="+mj-lt"/>
              </a:rPr>
              <a:t>98’ini</a:t>
            </a:r>
            <a:endParaRPr lang="tr-TR" sz="2400" b="1" dirty="0">
              <a:solidFill>
                <a:srgbClr val="0033CC"/>
              </a:solidFill>
              <a:latin typeface="+mj-lt"/>
            </a:endParaRPr>
          </a:p>
          <a:p>
            <a:pPr marL="400050" lvl="1" indent="0" algn="ctr">
              <a:buClr>
                <a:srgbClr val="F0A22E"/>
              </a:buClr>
              <a:buSzPct val="70000"/>
              <a:buNone/>
            </a:pPr>
            <a:r>
              <a:rPr lang="tr-TR" sz="2400" b="1" dirty="0" smtClean="0">
                <a:solidFill>
                  <a:srgbClr val="0033CC"/>
                </a:solidFill>
                <a:latin typeface="+mj-lt"/>
              </a:rPr>
              <a:t>  -Meyve ve sebzelerin %81’ini</a:t>
            </a:r>
            <a:endParaRPr lang="tr-TR" sz="2400" b="1" dirty="0">
              <a:solidFill>
                <a:srgbClr val="0033CC"/>
              </a:solidFill>
              <a:latin typeface="+mj-lt"/>
            </a:endParaRPr>
          </a:p>
          <a:p>
            <a:pPr marL="400050" lvl="1" indent="0" algn="ctr">
              <a:buClr>
                <a:srgbClr val="F0A22E"/>
              </a:buClr>
              <a:buSzPct val="70000"/>
              <a:buNone/>
            </a:pPr>
            <a:r>
              <a:rPr lang="tr-TR" sz="2400" b="1" dirty="0" smtClean="0">
                <a:solidFill>
                  <a:srgbClr val="0033CC"/>
                </a:solidFill>
                <a:latin typeface="+mj-lt"/>
              </a:rPr>
              <a:t>  - Peynirlerin  %</a:t>
            </a:r>
            <a:r>
              <a:rPr lang="fr-FR" sz="2400" b="1" dirty="0" smtClean="0">
                <a:solidFill>
                  <a:srgbClr val="0033CC"/>
                </a:solidFill>
                <a:latin typeface="+mj-lt"/>
              </a:rPr>
              <a:t>7</a:t>
            </a:r>
            <a:r>
              <a:rPr lang="tr-TR" sz="2400" b="1" dirty="0" smtClean="0">
                <a:solidFill>
                  <a:srgbClr val="0033CC"/>
                </a:solidFill>
                <a:latin typeface="+mj-lt"/>
              </a:rPr>
              <a:t>5’ini</a:t>
            </a:r>
          </a:p>
          <a:p>
            <a:pPr marL="400050" lvl="1" indent="0" algn="ctr">
              <a:buClr>
                <a:srgbClr val="F0A22E"/>
              </a:buClr>
              <a:buSzPct val="70000"/>
              <a:buNone/>
            </a:pPr>
            <a:r>
              <a:rPr lang="tr-TR" sz="2400" b="1" dirty="0" smtClean="0">
                <a:solidFill>
                  <a:srgbClr val="0033CC"/>
                </a:solidFill>
                <a:latin typeface="+mj-lt"/>
              </a:rPr>
              <a:t>  - Bal ve yumurtaların  %81’ini ,</a:t>
            </a:r>
            <a:r>
              <a:rPr lang="fr-FR" sz="2400" b="1" dirty="0" smtClean="0">
                <a:solidFill>
                  <a:srgbClr val="0033CC"/>
                </a:solidFill>
                <a:latin typeface="+mj-lt"/>
              </a:rPr>
              <a:t> </a:t>
            </a:r>
            <a:r>
              <a:rPr lang="tr-TR" sz="2400" b="1" dirty="0">
                <a:solidFill>
                  <a:srgbClr val="0033CC"/>
                </a:solidFill>
                <a:latin typeface="+mj-lt"/>
              </a:rPr>
              <a:t>o</a:t>
            </a:r>
            <a:r>
              <a:rPr lang="tr-TR" sz="2400" b="1" dirty="0" smtClean="0">
                <a:solidFill>
                  <a:srgbClr val="0033CC"/>
                </a:solidFill>
                <a:latin typeface="+mj-lt"/>
              </a:rPr>
              <a:t>luşturmaktadır..  </a:t>
            </a:r>
            <a:endParaRPr lang="tr-TR" sz="2400" b="1" dirty="0">
              <a:solidFill>
                <a:srgbClr val="0033CC"/>
              </a:solidFill>
              <a:latin typeface="+mj-lt"/>
            </a:endParaRPr>
          </a:p>
          <a:p>
            <a:pPr marL="400050" lvl="1" indent="0" algn="ctr">
              <a:buClr>
                <a:srgbClr val="F0A22E"/>
              </a:buClr>
              <a:buSzPct val="70000"/>
              <a:buNone/>
            </a:pPr>
            <a:endParaRPr lang="tr-TR" sz="1600" b="1" dirty="0" smtClean="0">
              <a:solidFill>
                <a:srgbClr val="0033CC"/>
              </a:solidFill>
              <a:latin typeface="Franklin Gothic Book"/>
            </a:endParaRPr>
          </a:p>
          <a:p>
            <a:pPr marL="0" lvl="0" indent="0" algn="ctr">
              <a:buClr>
                <a:srgbClr val="F0A22E"/>
              </a:buClr>
              <a:buSzPct val="70000"/>
              <a:buNone/>
            </a:pPr>
            <a:r>
              <a:rPr lang="tr-TR" sz="2000" b="1" dirty="0" smtClean="0">
                <a:solidFill>
                  <a:srgbClr val="4E3B30"/>
                </a:solidFill>
                <a:latin typeface="Franklin Gothic Book"/>
              </a:rPr>
              <a:t> </a:t>
            </a:r>
            <a:endParaRPr lang="fr-FR" sz="2000" b="1" dirty="0">
              <a:solidFill>
                <a:srgbClr val="002060"/>
              </a:solidFill>
              <a:latin typeface="Franklin Gothic Book"/>
            </a:endParaRPr>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52736"/>
            <a:ext cx="8928992"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68132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214422"/>
          </a:xfrm>
        </p:spPr>
        <p:txBody>
          <a:bodyPr>
            <a:noAutofit/>
          </a:bodyPr>
          <a:lstStyle/>
          <a:p>
            <a:r>
              <a:rPr lang="tr-TR" sz="3600" b="1" dirty="0" smtClean="0">
                <a:solidFill>
                  <a:srgbClr val="C00000"/>
                </a:solidFill>
              </a:rPr>
              <a:t>TÜRKİYE </a:t>
            </a:r>
            <a:r>
              <a:rPr lang="fr-FR" sz="3600" b="1" dirty="0" smtClean="0">
                <a:solidFill>
                  <a:srgbClr val="C00000"/>
                </a:solidFill>
              </a:rPr>
              <a:t> (2013)</a:t>
            </a:r>
            <a:endParaRPr lang="tr-TR" sz="3600" dirty="0">
              <a:solidFill>
                <a:srgbClr val="C00000"/>
              </a:solidFill>
            </a:endParaRPr>
          </a:p>
        </p:txBody>
      </p:sp>
      <p:sp>
        <p:nvSpPr>
          <p:cNvPr id="3" name="İçerik Yer Tutucusu 2"/>
          <p:cNvSpPr>
            <a:spLocks noGrp="1"/>
          </p:cNvSpPr>
          <p:nvPr>
            <p:ph idx="1"/>
          </p:nvPr>
        </p:nvSpPr>
        <p:spPr>
          <a:xfrm>
            <a:off x="251520" y="1357298"/>
            <a:ext cx="8892480" cy="5096038"/>
          </a:xfrm>
        </p:spPr>
        <p:txBody>
          <a:bodyPr>
            <a:noAutofit/>
          </a:bodyPr>
          <a:lstStyle/>
          <a:p>
            <a:r>
              <a:rPr lang="tr-TR" sz="1800" b="1" dirty="0" smtClean="0">
                <a:solidFill>
                  <a:srgbClr val="C00000"/>
                </a:solidFill>
                <a:latin typeface="+mj-lt"/>
              </a:rPr>
              <a:t>Nüfus </a:t>
            </a:r>
            <a:r>
              <a:rPr lang="fr-FR" sz="1800" b="1" dirty="0" smtClean="0">
                <a:solidFill>
                  <a:srgbClr val="0033CC"/>
                </a:solidFill>
                <a:latin typeface="+mj-lt"/>
              </a:rPr>
              <a:t>: </a:t>
            </a:r>
            <a:r>
              <a:rPr lang="fr-FR" sz="1800" b="1" dirty="0">
                <a:solidFill>
                  <a:srgbClr val="0033CC"/>
                </a:solidFill>
                <a:latin typeface="+mj-lt"/>
              </a:rPr>
              <a:t>75 627 000 </a:t>
            </a:r>
            <a:r>
              <a:rPr lang="fr-FR" sz="1800" b="1" dirty="0" smtClean="0">
                <a:solidFill>
                  <a:srgbClr val="0033CC"/>
                </a:solidFill>
                <a:latin typeface="+mj-lt"/>
              </a:rPr>
              <a:t> </a:t>
            </a:r>
            <a:r>
              <a:rPr lang="fr-FR" sz="1800" b="1" dirty="0">
                <a:solidFill>
                  <a:srgbClr val="0033CC"/>
                </a:solidFill>
                <a:latin typeface="+mj-lt"/>
              </a:rPr>
              <a:t>(2012) </a:t>
            </a:r>
            <a:r>
              <a:rPr lang="fr-FR" sz="1800" b="1" dirty="0" smtClean="0">
                <a:solidFill>
                  <a:srgbClr val="0033CC"/>
                </a:solidFill>
                <a:latin typeface="+mj-lt"/>
              </a:rPr>
              <a:t>  </a:t>
            </a:r>
            <a:r>
              <a:rPr lang="fr-FR" sz="1800" b="1" dirty="0">
                <a:solidFill>
                  <a:srgbClr val="0033CC"/>
                </a:solidFill>
                <a:latin typeface="+mj-lt"/>
              </a:rPr>
              <a:t>40 </a:t>
            </a:r>
            <a:r>
              <a:rPr lang="fr-FR" sz="1800" b="1" dirty="0" smtClean="0">
                <a:solidFill>
                  <a:srgbClr val="0033CC"/>
                </a:solidFill>
                <a:latin typeface="+mj-lt"/>
              </a:rPr>
              <a:t>%</a:t>
            </a:r>
            <a:r>
              <a:rPr lang="tr-TR" sz="1800" b="1" dirty="0" smtClean="0">
                <a:solidFill>
                  <a:srgbClr val="0033CC"/>
                </a:solidFill>
                <a:latin typeface="+mj-lt"/>
              </a:rPr>
              <a:t> ‘ı </a:t>
            </a:r>
            <a:r>
              <a:rPr lang="fr-FR" sz="1800" b="1" dirty="0" smtClean="0">
                <a:solidFill>
                  <a:srgbClr val="0033CC"/>
                </a:solidFill>
                <a:latin typeface="+mj-lt"/>
              </a:rPr>
              <a:t>19</a:t>
            </a:r>
            <a:r>
              <a:rPr lang="tr-TR" sz="1800" b="1" dirty="0" smtClean="0">
                <a:solidFill>
                  <a:srgbClr val="0033CC"/>
                </a:solidFill>
                <a:latin typeface="+mj-lt"/>
              </a:rPr>
              <a:t> yaş altı </a:t>
            </a:r>
            <a:r>
              <a:rPr lang="fr-FR" sz="1800" b="1" dirty="0" smtClean="0">
                <a:solidFill>
                  <a:srgbClr val="0033CC"/>
                </a:solidFill>
                <a:latin typeface="+mj-lt"/>
              </a:rPr>
              <a:t> </a:t>
            </a:r>
            <a:endParaRPr lang="tr-TR" sz="1800" dirty="0">
              <a:solidFill>
                <a:srgbClr val="0033CC"/>
              </a:solidFill>
              <a:latin typeface="+mj-lt"/>
            </a:endParaRPr>
          </a:p>
          <a:p>
            <a:r>
              <a:rPr lang="tr-TR" sz="1800" b="1" dirty="0" err="1" smtClean="0">
                <a:solidFill>
                  <a:srgbClr val="C00000"/>
                </a:solidFill>
                <a:latin typeface="+mj-lt"/>
              </a:rPr>
              <a:t>Yüzölçüm</a:t>
            </a:r>
            <a:r>
              <a:rPr lang="fr-FR" sz="1800" b="1" dirty="0" smtClean="0">
                <a:solidFill>
                  <a:srgbClr val="0033CC"/>
                </a:solidFill>
                <a:latin typeface="+mj-lt"/>
              </a:rPr>
              <a:t>:  </a:t>
            </a:r>
            <a:r>
              <a:rPr lang="fr-FR" sz="1800" b="1" dirty="0">
                <a:solidFill>
                  <a:srgbClr val="0033CC"/>
                </a:solidFill>
                <a:latin typeface="+mj-lt"/>
              </a:rPr>
              <a:t>783.562 km² </a:t>
            </a:r>
            <a:endParaRPr lang="tr-TR" sz="1800" dirty="0">
              <a:solidFill>
                <a:srgbClr val="0033CC"/>
              </a:solidFill>
              <a:latin typeface="+mj-lt"/>
            </a:endParaRPr>
          </a:p>
          <a:p>
            <a:r>
              <a:rPr lang="tr-TR" sz="1800" b="1" dirty="0" smtClean="0">
                <a:solidFill>
                  <a:srgbClr val="C00000"/>
                </a:solidFill>
                <a:latin typeface="+mj-lt"/>
              </a:rPr>
              <a:t>GSYH</a:t>
            </a:r>
            <a:r>
              <a:rPr lang="fr-FR" sz="1800" b="1" dirty="0" smtClean="0">
                <a:solidFill>
                  <a:srgbClr val="C00000"/>
                </a:solidFill>
                <a:latin typeface="+mj-lt"/>
              </a:rPr>
              <a:t> </a:t>
            </a:r>
            <a:r>
              <a:rPr lang="fr-FR" sz="1800" b="1" dirty="0">
                <a:solidFill>
                  <a:srgbClr val="C00000"/>
                </a:solidFill>
                <a:latin typeface="+mj-lt"/>
              </a:rPr>
              <a:t>:   </a:t>
            </a:r>
            <a:r>
              <a:rPr lang="fr-FR" sz="1800" b="1" dirty="0">
                <a:solidFill>
                  <a:srgbClr val="0033CC"/>
                </a:solidFill>
                <a:latin typeface="+mj-lt"/>
              </a:rPr>
              <a:t>823 </a:t>
            </a:r>
            <a:r>
              <a:rPr lang="fr-FR" sz="1800" b="1" dirty="0" smtClean="0">
                <a:solidFill>
                  <a:srgbClr val="0033CC"/>
                </a:solidFill>
                <a:latin typeface="+mj-lt"/>
              </a:rPr>
              <a:t>mil</a:t>
            </a:r>
            <a:r>
              <a:rPr lang="tr-TR" sz="1800" b="1" dirty="0" smtClean="0">
                <a:solidFill>
                  <a:srgbClr val="0033CC"/>
                </a:solidFill>
                <a:latin typeface="+mj-lt"/>
              </a:rPr>
              <a:t>yar </a:t>
            </a:r>
            <a:r>
              <a:rPr lang="fr-FR" sz="1800" b="1" dirty="0" smtClean="0">
                <a:solidFill>
                  <a:srgbClr val="0033CC"/>
                </a:solidFill>
                <a:latin typeface="+mj-lt"/>
              </a:rPr>
              <a:t> $</a:t>
            </a:r>
            <a:endParaRPr lang="tr-TR" sz="1800" dirty="0">
              <a:solidFill>
                <a:srgbClr val="0033CC"/>
              </a:solidFill>
              <a:latin typeface="+mj-lt"/>
            </a:endParaRPr>
          </a:p>
          <a:p>
            <a:r>
              <a:rPr lang="tr-TR" sz="1800" b="1" dirty="0" smtClean="0">
                <a:solidFill>
                  <a:srgbClr val="C00000"/>
                </a:solidFill>
                <a:latin typeface="+mj-lt"/>
              </a:rPr>
              <a:t>Kişi başına milli gelir </a:t>
            </a:r>
            <a:r>
              <a:rPr lang="fr-FR" sz="1800" b="1" dirty="0" smtClean="0">
                <a:solidFill>
                  <a:srgbClr val="0033CC"/>
                </a:solidFill>
                <a:latin typeface="+mj-lt"/>
              </a:rPr>
              <a:t>:</a:t>
            </a:r>
            <a:r>
              <a:rPr lang="fr-FR" sz="1800" b="1" dirty="0">
                <a:solidFill>
                  <a:srgbClr val="0033CC"/>
                </a:solidFill>
                <a:latin typeface="+mj-lt"/>
              </a:rPr>
              <a:t> </a:t>
            </a:r>
            <a:r>
              <a:rPr lang="tr-TR" sz="1800" b="1" dirty="0" smtClean="0">
                <a:solidFill>
                  <a:srgbClr val="0033CC"/>
                </a:solidFill>
                <a:latin typeface="+mj-lt"/>
              </a:rPr>
              <a:t> </a:t>
            </a:r>
            <a:r>
              <a:rPr lang="fr-FR" sz="1800" b="1" dirty="0" smtClean="0">
                <a:solidFill>
                  <a:srgbClr val="0033CC"/>
                </a:solidFill>
                <a:latin typeface="+mj-lt"/>
              </a:rPr>
              <a:t>10 818</a:t>
            </a:r>
            <a:r>
              <a:rPr lang="tr-TR" sz="1800" b="1" dirty="0" smtClean="0">
                <a:solidFill>
                  <a:srgbClr val="0033CC"/>
                </a:solidFill>
                <a:latin typeface="+mj-lt"/>
              </a:rPr>
              <a:t> </a:t>
            </a:r>
            <a:r>
              <a:rPr lang="fr-FR" sz="1800" b="1" dirty="0" smtClean="0">
                <a:solidFill>
                  <a:srgbClr val="0033CC"/>
                </a:solidFill>
                <a:latin typeface="+mj-lt"/>
              </a:rPr>
              <a:t>$</a:t>
            </a:r>
            <a:r>
              <a:rPr lang="tr-TR" sz="1800" b="1" dirty="0" smtClean="0">
                <a:solidFill>
                  <a:srgbClr val="0033CC"/>
                </a:solidFill>
                <a:latin typeface="+mj-lt"/>
              </a:rPr>
              <a:t> </a:t>
            </a:r>
            <a:r>
              <a:rPr lang="fr-FR" sz="1800" b="1" dirty="0" smtClean="0">
                <a:solidFill>
                  <a:srgbClr val="0033CC"/>
                </a:solidFill>
                <a:latin typeface="+mj-lt"/>
              </a:rPr>
              <a:t> (</a:t>
            </a:r>
            <a:r>
              <a:rPr lang="tr-TR" sz="1800" b="1" dirty="0" smtClean="0">
                <a:solidFill>
                  <a:srgbClr val="0033CC"/>
                </a:solidFill>
                <a:latin typeface="+mj-lt"/>
              </a:rPr>
              <a:t>SAGP olarak </a:t>
            </a:r>
            <a:r>
              <a:rPr lang="fr-FR" sz="1800" b="1" dirty="0" smtClean="0">
                <a:solidFill>
                  <a:srgbClr val="0033CC"/>
                </a:solidFill>
                <a:latin typeface="+mj-lt"/>
              </a:rPr>
              <a:t> </a:t>
            </a:r>
            <a:r>
              <a:rPr lang="fr-FR" sz="1800" b="1" dirty="0">
                <a:solidFill>
                  <a:srgbClr val="0033CC"/>
                </a:solidFill>
                <a:latin typeface="+mj-lt"/>
              </a:rPr>
              <a:t>2013)</a:t>
            </a:r>
            <a:endParaRPr lang="tr-TR" sz="1800" dirty="0">
              <a:solidFill>
                <a:srgbClr val="0033CC"/>
              </a:solidFill>
              <a:latin typeface="+mj-lt"/>
            </a:endParaRPr>
          </a:p>
          <a:p>
            <a:r>
              <a:rPr lang="tr-TR" sz="1800" b="1" dirty="0" smtClean="0">
                <a:solidFill>
                  <a:srgbClr val="C00000"/>
                </a:solidFill>
                <a:latin typeface="+mj-lt"/>
              </a:rPr>
              <a:t>Büyüme oranı </a:t>
            </a:r>
            <a:r>
              <a:rPr lang="fr-FR" sz="1800" b="1" dirty="0" smtClean="0">
                <a:solidFill>
                  <a:srgbClr val="0033CC"/>
                </a:solidFill>
                <a:latin typeface="+mj-lt"/>
              </a:rPr>
              <a:t>:  %</a:t>
            </a:r>
            <a:r>
              <a:rPr lang="tr-TR" sz="1800" b="1" dirty="0" smtClean="0">
                <a:solidFill>
                  <a:srgbClr val="0033CC"/>
                </a:solidFill>
                <a:latin typeface="+mj-lt"/>
              </a:rPr>
              <a:t> 3,8</a:t>
            </a:r>
            <a:endParaRPr lang="tr-TR" sz="1800" dirty="0">
              <a:solidFill>
                <a:srgbClr val="0033CC"/>
              </a:solidFill>
              <a:latin typeface="+mj-lt"/>
            </a:endParaRPr>
          </a:p>
          <a:p>
            <a:r>
              <a:rPr lang="tr-TR" sz="1800" b="1" dirty="0" smtClean="0">
                <a:solidFill>
                  <a:srgbClr val="C00000"/>
                </a:solidFill>
                <a:latin typeface="+mj-lt"/>
              </a:rPr>
              <a:t>İşsizlik </a:t>
            </a:r>
            <a:r>
              <a:rPr lang="fr-FR" sz="1800" b="1" dirty="0" smtClean="0">
                <a:solidFill>
                  <a:srgbClr val="0033CC"/>
                </a:solidFill>
                <a:latin typeface="+mj-lt"/>
              </a:rPr>
              <a:t>:    %</a:t>
            </a:r>
            <a:r>
              <a:rPr lang="tr-TR" sz="1800" b="1" dirty="0" smtClean="0">
                <a:solidFill>
                  <a:srgbClr val="0033CC"/>
                </a:solidFill>
                <a:latin typeface="+mj-lt"/>
              </a:rPr>
              <a:t> 9,5</a:t>
            </a:r>
            <a:endParaRPr lang="tr-TR" sz="1800" dirty="0">
              <a:solidFill>
                <a:srgbClr val="0033CC"/>
              </a:solidFill>
              <a:latin typeface="+mj-lt"/>
            </a:endParaRPr>
          </a:p>
          <a:p>
            <a:pPr marL="0" indent="0">
              <a:buNone/>
            </a:pPr>
            <a:r>
              <a:rPr lang="tr-TR" sz="1800" b="1" u="sng" dirty="0" smtClean="0">
                <a:solidFill>
                  <a:srgbClr val="0033CC"/>
                </a:solidFill>
                <a:latin typeface="+mj-lt"/>
              </a:rPr>
              <a:t>Dış ticaret</a:t>
            </a:r>
            <a:r>
              <a:rPr lang="fr-FR" sz="1800" b="1" dirty="0" smtClean="0">
                <a:solidFill>
                  <a:srgbClr val="0033CC"/>
                </a:solidFill>
                <a:latin typeface="+mj-lt"/>
              </a:rPr>
              <a:t>:</a:t>
            </a:r>
            <a:endParaRPr lang="tr-TR" sz="1800" dirty="0">
              <a:solidFill>
                <a:srgbClr val="0033CC"/>
              </a:solidFill>
              <a:latin typeface="+mj-lt"/>
            </a:endParaRPr>
          </a:p>
          <a:p>
            <a:r>
              <a:rPr lang="tr-TR" sz="1800" b="1" dirty="0" smtClean="0">
                <a:solidFill>
                  <a:srgbClr val="C00000"/>
                </a:solidFill>
                <a:latin typeface="+mj-lt"/>
              </a:rPr>
              <a:t>İthalat </a:t>
            </a:r>
            <a:r>
              <a:rPr lang="fr-FR" sz="1800" b="1" dirty="0" smtClean="0">
                <a:solidFill>
                  <a:srgbClr val="0033CC"/>
                </a:solidFill>
                <a:latin typeface="+mj-lt"/>
              </a:rPr>
              <a:t>:</a:t>
            </a:r>
            <a:r>
              <a:rPr lang="fr-FR" sz="1800" b="1" dirty="0">
                <a:solidFill>
                  <a:srgbClr val="0033CC"/>
                </a:solidFill>
                <a:latin typeface="+mj-lt"/>
              </a:rPr>
              <a:t> </a:t>
            </a:r>
            <a:r>
              <a:rPr lang="tr-TR" sz="1800" b="1" dirty="0" smtClean="0">
                <a:solidFill>
                  <a:srgbClr val="0033CC"/>
                </a:solidFill>
                <a:latin typeface="+mj-lt"/>
              </a:rPr>
              <a:t> </a:t>
            </a:r>
            <a:r>
              <a:rPr lang="fr-FR" sz="1800" b="1" dirty="0" smtClean="0">
                <a:solidFill>
                  <a:srgbClr val="0033CC"/>
                </a:solidFill>
                <a:latin typeface="+mj-lt"/>
              </a:rPr>
              <a:t>251,6 mil</a:t>
            </a:r>
            <a:r>
              <a:rPr lang="tr-TR" sz="1800" b="1" dirty="0" smtClean="0">
                <a:solidFill>
                  <a:srgbClr val="0033CC"/>
                </a:solidFill>
                <a:latin typeface="+mj-lt"/>
              </a:rPr>
              <a:t>yar</a:t>
            </a:r>
            <a:r>
              <a:rPr lang="fr-FR" sz="1800" b="1" dirty="0" smtClean="0">
                <a:solidFill>
                  <a:srgbClr val="0033CC"/>
                </a:solidFill>
                <a:latin typeface="+mj-lt"/>
              </a:rPr>
              <a:t> </a:t>
            </a:r>
            <a:r>
              <a:rPr lang="fr-FR" sz="1800" b="1" dirty="0">
                <a:solidFill>
                  <a:srgbClr val="0033CC"/>
                </a:solidFill>
                <a:latin typeface="+mj-lt"/>
              </a:rPr>
              <a:t>$,   </a:t>
            </a:r>
            <a:endParaRPr lang="tr-TR" sz="1800" dirty="0">
              <a:solidFill>
                <a:srgbClr val="0033CC"/>
              </a:solidFill>
              <a:latin typeface="+mj-lt"/>
            </a:endParaRPr>
          </a:p>
          <a:p>
            <a:r>
              <a:rPr lang="tr-TR" sz="1800" b="1" dirty="0" smtClean="0">
                <a:solidFill>
                  <a:srgbClr val="C00000"/>
                </a:solidFill>
                <a:latin typeface="+mj-lt"/>
              </a:rPr>
              <a:t>İhracat </a:t>
            </a:r>
            <a:r>
              <a:rPr lang="fr-FR" sz="1800" b="1" dirty="0" smtClean="0">
                <a:solidFill>
                  <a:srgbClr val="0033CC"/>
                </a:solidFill>
                <a:latin typeface="+mj-lt"/>
              </a:rPr>
              <a:t>:</a:t>
            </a:r>
            <a:r>
              <a:rPr lang="tr-TR" sz="1800" b="1" dirty="0" smtClean="0">
                <a:solidFill>
                  <a:srgbClr val="0033CC"/>
                </a:solidFill>
                <a:latin typeface="+mj-lt"/>
              </a:rPr>
              <a:t> </a:t>
            </a:r>
            <a:r>
              <a:rPr lang="fr-FR" sz="1800" b="1" dirty="0" smtClean="0">
                <a:solidFill>
                  <a:srgbClr val="0033CC"/>
                </a:solidFill>
                <a:latin typeface="+mj-lt"/>
              </a:rPr>
              <a:t> </a:t>
            </a:r>
            <a:r>
              <a:rPr lang="fr-FR" sz="1800" b="1" dirty="0">
                <a:solidFill>
                  <a:srgbClr val="0033CC"/>
                </a:solidFill>
                <a:latin typeface="+mj-lt"/>
              </a:rPr>
              <a:t>152,4 </a:t>
            </a:r>
            <a:r>
              <a:rPr lang="fr-FR" sz="1800" b="1" dirty="0" smtClean="0">
                <a:solidFill>
                  <a:srgbClr val="0033CC"/>
                </a:solidFill>
                <a:latin typeface="Franklin Gothic Medium"/>
              </a:rPr>
              <a:t>mil</a:t>
            </a:r>
            <a:r>
              <a:rPr lang="tr-TR" sz="1800" b="1" dirty="0" smtClean="0">
                <a:solidFill>
                  <a:srgbClr val="0033CC"/>
                </a:solidFill>
                <a:latin typeface="Franklin Gothic Medium"/>
              </a:rPr>
              <a:t>yar </a:t>
            </a:r>
            <a:r>
              <a:rPr lang="fr-FR" sz="1800" b="1" dirty="0" smtClean="0">
                <a:solidFill>
                  <a:srgbClr val="0033CC"/>
                </a:solidFill>
                <a:latin typeface="+mj-lt"/>
              </a:rPr>
              <a:t>$,   </a:t>
            </a:r>
            <a:r>
              <a:rPr lang="tr-TR" sz="1800" b="1" dirty="0" smtClean="0">
                <a:solidFill>
                  <a:srgbClr val="0033CC"/>
                </a:solidFill>
                <a:latin typeface="+mj-lt"/>
              </a:rPr>
              <a:t>kaplama oranı</a:t>
            </a:r>
            <a:r>
              <a:rPr lang="fr-FR" sz="1800" b="1" dirty="0" smtClean="0">
                <a:solidFill>
                  <a:srgbClr val="0033CC"/>
                </a:solidFill>
                <a:latin typeface="+mj-lt"/>
              </a:rPr>
              <a:t> </a:t>
            </a:r>
            <a:r>
              <a:rPr lang="fr-FR" sz="1800" b="1" dirty="0">
                <a:solidFill>
                  <a:srgbClr val="0033CC"/>
                </a:solidFill>
                <a:latin typeface="+mj-lt"/>
              </a:rPr>
              <a:t>: </a:t>
            </a:r>
            <a:r>
              <a:rPr lang="fr-FR" sz="1800" b="1" dirty="0" smtClean="0">
                <a:solidFill>
                  <a:srgbClr val="0033CC"/>
                </a:solidFill>
                <a:latin typeface="+mj-lt"/>
              </a:rPr>
              <a:t>%</a:t>
            </a:r>
            <a:r>
              <a:rPr lang="tr-TR" sz="1800" b="1" dirty="0" smtClean="0">
                <a:solidFill>
                  <a:srgbClr val="0033CC"/>
                </a:solidFill>
                <a:latin typeface="+mj-lt"/>
              </a:rPr>
              <a:t> 66,4</a:t>
            </a:r>
            <a:endParaRPr lang="tr-TR" sz="1800" dirty="0">
              <a:solidFill>
                <a:srgbClr val="0033CC"/>
              </a:solidFill>
              <a:latin typeface="+mj-lt"/>
            </a:endParaRPr>
          </a:p>
          <a:p>
            <a:r>
              <a:rPr lang="tr-TR" sz="1800" b="1" dirty="0" smtClean="0">
                <a:solidFill>
                  <a:srgbClr val="C00000"/>
                </a:solidFill>
                <a:latin typeface="+mj-lt"/>
              </a:rPr>
              <a:t>Tarımsal ihracat</a:t>
            </a:r>
            <a:r>
              <a:rPr lang="fr-FR" sz="1800" b="1" dirty="0" smtClean="0">
                <a:solidFill>
                  <a:srgbClr val="C00000"/>
                </a:solidFill>
                <a:latin typeface="+mj-lt"/>
              </a:rPr>
              <a:t> </a:t>
            </a:r>
            <a:r>
              <a:rPr lang="tr-TR" sz="1800" b="1" dirty="0" smtClean="0">
                <a:solidFill>
                  <a:srgbClr val="0033CC"/>
                </a:solidFill>
                <a:latin typeface="+mj-lt"/>
              </a:rPr>
              <a:t>: </a:t>
            </a:r>
            <a:r>
              <a:rPr lang="fr-FR" sz="1800" b="1" dirty="0" smtClean="0">
                <a:solidFill>
                  <a:srgbClr val="0033CC"/>
                </a:solidFill>
                <a:latin typeface="+mj-lt"/>
              </a:rPr>
              <a:t>21,6 mil</a:t>
            </a:r>
            <a:r>
              <a:rPr lang="tr-TR" sz="1800" b="1" dirty="0" smtClean="0">
                <a:solidFill>
                  <a:srgbClr val="0033CC"/>
                </a:solidFill>
                <a:latin typeface="+mj-lt"/>
              </a:rPr>
              <a:t>yar</a:t>
            </a:r>
            <a:r>
              <a:rPr lang="fr-FR" sz="1800" b="1" dirty="0" smtClean="0">
                <a:solidFill>
                  <a:srgbClr val="0033CC"/>
                </a:solidFill>
                <a:latin typeface="+mj-lt"/>
              </a:rPr>
              <a:t> </a:t>
            </a:r>
            <a:r>
              <a:rPr lang="fr-FR" sz="1800" b="1" dirty="0">
                <a:solidFill>
                  <a:srgbClr val="0033CC"/>
                </a:solidFill>
                <a:latin typeface="+mj-lt"/>
              </a:rPr>
              <a:t>$,  </a:t>
            </a:r>
            <a:r>
              <a:rPr lang="fr-FR" sz="1800" b="1" dirty="0" smtClean="0">
                <a:solidFill>
                  <a:srgbClr val="0033CC"/>
                </a:solidFill>
                <a:latin typeface="+mj-lt"/>
              </a:rPr>
              <a:t>(%</a:t>
            </a:r>
            <a:r>
              <a:rPr lang="tr-TR" sz="1800" b="1" dirty="0" smtClean="0">
                <a:solidFill>
                  <a:srgbClr val="0033CC"/>
                </a:solidFill>
                <a:latin typeface="+mj-lt"/>
              </a:rPr>
              <a:t>14,2</a:t>
            </a:r>
            <a:r>
              <a:rPr lang="fr-FR" sz="1800" b="1" dirty="0" smtClean="0">
                <a:solidFill>
                  <a:srgbClr val="0033CC"/>
                </a:solidFill>
                <a:latin typeface="+mj-lt"/>
              </a:rPr>
              <a:t> </a:t>
            </a:r>
            <a:r>
              <a:rPr lang="fr-FR" sz="1800" b="1" dirty="0">
                <a:solidFill>
                  <a:srgbClr val="0033CC"/>
                </a:solidFill>
                <a:latin typeface="+mj-lt"/>
              </a:rPr>
              <a:t>) </a:t>
            </a:r>
            <a:endParaRPr lang="tr-TR" sz="1800" dirty="0">
              <a:solidFill>
                <a:srgbClr val="0033CC"/>
              </a:solidFill>
              <a:latin typeface="+mj-lt"/>
            </a:endParaRPr>
          </a:p>
          <a:p>
            <a:r>
              <a:rPr lang="tr-TR" sz="1800" b="1" dirty="0" smtClean="0">
                <a:solidFill>
                  <a:srgbClr val="C00000"/>
                </a:solidFill>
                <a:latin typeface="+mj-lt"/>
              </a:rPr>
              <a:t>Turizm gelirleri </a:t>
            </a:r>
            <a:r>
              <a:rPr lang="fr-FR" sz="1800" b="1" dirty="0" smtClean="0">
                <a:solidFill>
                  <a:srgbClr val="0033CC"/>
                </a:solidFill>
                <a:latin typeface="+mj-lt"/>
              </a:rPr>
              <a:t>: 32,3</a:t>
            </a:r>
            <a:r>
              <a:rPr lang="tr-TR" sz="1800" b="1" dirty="0" smtClean="0">
                <a:solidFill>
                  <a:srgbClr val="0033CC"/>
                </a:solidFill>
                <a:latin typeface="+mj-lt"/>
              </a:rPr>
              <a:t> </a:t>
            </a:r>
            <a:r>
              <a:rPr lang="fr-FR" sz="1800" b="1" dirty="0" smtClean="0">
                <a:solidFill>
                  <a:srgbClr val="0033CC"/>
                </a:solidFill>
                <a:latin typeface="+mj-lt"/>
              </a:rPr>
              <a:t>mil</a:t>
            </a:r>
            <a:r>
              <a:rPr lang="tr-TR" sz="1800" b="1" dirty="0" smtClean="0">
                <a:solidFill>
                  <a:srgbClr val="0033CC"/>
                </a:solidFill>
                <a:latin typeface="+mj-lt"/>
              </a:rPr>
              <a:t>yar </a:t>
            </a:r>
            <a:r>
              <a:rPr lang="fr-FR" sz="1800" b="1" dirty="0" smtClean="0">
                <a:solidFill>
                  <a:srgbClr val="0033CC"/>
                </a:solidFill>
                <a:latin typeface="+mj-lt"/>
              </a:rPr>
              <a:t>$, </a:t>
            </a:r>
            <a:r>
              <a:rPr lang="fr-FR" sz="1800" b="1" dirty="0" err="1" smtClean="0">
                <a:solidFill>
                  <a:srgbClr val="0033CC"/>
                </a:solidFill>
                <a:latin typeface="+mj-lt"/>
              </a:rPr>
              <a:t>turis</a:t>
            </a:r>
            <a:r>
              <a:rPr lang="tr-TR" sz="1800" b="1" dirty="0" smtClean="0">
                <a:solidFill>
                  <a:srgbClr val="0033CC"/>
                </a:solidFill>
                <a:latin typeface="+mj-lt"/>
              </a:rPr>
              <a:t>t  sayısı</a:t>
            </a:r>
            <a:r>
              <a:rPr lang="fr-FR" sz="1800" b="1" dirty="0" smtClean="0">
                <a:solidFill>
                  <a:srgbClr val="0033CC"/>
                </a:solidFill>
                <a:latin typeface="+mj-lt"/>
              </a:rPr>
              <a:t>: </a:t>
            </a:r>
            <a:r>
              <a:rPr lang="tr-TR" sz="1800" b="1" dirty="0" smtClean="0">
                <a:solidFill>
                  <a:srgbClr val="0033CC"/>
                </a:solidFill>
                <a:latin typeface="+mj-lt"/>
              </a:rPr>
              <a:t> </a:t>
            </a:r>
            <a:r>
              <a:rPr lang="fr-FR" sz="1800" b="1" dirty="0" smtClean="0">
                <a:solidFill>
                  <a:srgbClr val="0033CC"/>
                </a:solidFill>
                <a:latin typeface="+mj-lt"/>
              </a:rPr>
              <a:t>39 </a:t>
            </a:r>
            <a:r>
              <a:rPr lang="fr-FR" sz="1800" b="1" dirty="0">
                <a:solidFill>
                  <a:srgbClr val="0033CC"/>
                </a:solidFill>
                <a:latin typeface="+mj-lt"/>
              </a:rPr>
              <a:t>226 000</a:t>
            </a:r>
            <a:endParaRPr lang="tr-TR" sz="1800" dirty="0">
              <a:solidFill>
                <a:srgbClr val="0033CC"/>
              </a:solidFill>
              <a:latin typeface="+mj-lt"/>
            </a:endParaRPr>
          </a:p>
          <a:p>
            <a:pPr marL="0" indent="0">
              <a:buNone/>
            </a:pPr>
            <a:r>
              <a:rPr lang="tr-TR" sz="1800" b="1" u="sng" dirty="0" smtClean="0">
                <a:solidFill>
                  <a:srgbClr val="0033CC"/>
                </a:solidFill>
                <a:latin typeface="+mj-lt"/>
              </a:rPr>
              <a:t>Tarım</a:t>
            </a:r>
            <a:r>
              <a:rPr lang="fr-FR" sz="1800" b="1" u="sng" dirty="0" smtClean="0">
                <a:solidFill>
                  <a:srgbClr val="0033CC"/>
                </a:solidFill>
                <a:latin typeface="+mj-lt"/>
              </a:rPr>
              <a:t>: </a:t>
            </a:r>
            <a:endParaRPr lang="tr-TR" sz="1800" dirty="0">
              <a:solidFill>
                <a:srgbClr val="0033CC"/>
              </a:solidFill>
              <a:latin typeface="+mj-lt"/>
            </a:endParaRPr>
          </a:p>
          <a:p>
            <a:r>
              <a:rPr lang="fr-FR" sz="1800" b="1" dirty="0">
                <a:solidFill>
                  <a:srgbClr val="0033CC"/>
                </a:solidFill>
                <a:latin typeface="+mj-lt"/>
              </a:rPr>
              <a:t> </a:t>
            </a:r>
            <a:r>
              <a:rPr lang="fr-FR" sz="1800" b="1" dirty="0">
                <a:solidFill>
                  <a:srgbClr val="C00000"/>
                </a:solidFill>
                <a:latin typeface="+mj-lt"/>
              </a:rPr>
              <a:t>6 375 760 </a:t>
            </a:r>
            <a:r>
              <a:rPr lang="tr-TR" sz="1800" b="1" dirty="0" smtClean="0">
                <a:solidFill>
                  <a:srgbClr val="C00000"/>
                </a:solidFill>
                <a:latin typeface="+mj-lt"/>
              </a:rPr>
              <a:t> </a:t>
            </a:r>
            <a:r>
              <a:rPr lang="fr-FR" sz="1800" b="1" dirty="0" smtClean="0">
                <a:solidFill>
                  <a:srgbClr val="C00000"/>
                </a:solidFill>
                <a:latin typeface="+mj-lt"/>
              </a:rPr>
              <a:t>a</a:t>
            </a:r>
            <a:r>
              <a:rPr lang="tr-TR" sz="1800" b="1" dirty="0" err="1" smtClean="0">
                <a:solidFill>
                  <a:srgbClr val="C00000"/>
                </a:solidFill>
                <a:latin typeface="+mj-lt"/>
              </a:rPr>
              <a:t>ktif</a:t>
            </a:r>
            <a:r>
              <a:rPr lang="fr-FR" sz="1800" b="1" dirty="0" smtClean="0">
                <a:solidFill>
                  <a:srgbClr val="C00000"/>
                </a:solidFill>
                <a:latin typeface="+mj-lt"/>
              </a:rPr>
              <a:t> </a:t>
            </a:r>
            <a:r>
              <a:rPr lang="tr-TR" sz="1800" b="1" dirty="0" smtClean="0">
                <a:solidFill>
                  <a:srgbClr val="C00000"/>
                </a:solidFill>
                <a:latin typeface="+mj-lt"/>
              </a:rPr>
              <a:t> </a:t>
            </a:r>
            <a:r>
              <a:rPr lang="fr-FR" sz="1800" b="1" dirty="0" smtClean="0">
                <a:solidFill>
                  <a:srgbClr val="0033CC"/>
                </a:solidFill>
                <a:latin typeface="+mj-lt"/>
              </a:rPr>
              <a:t>(</a:t>
            </a:r>
            <a:r>
              <a:rPr lang="tr-TR" sz="1800" b="1" dirty="0" smtClean="0">
                <a:solidFill>
                  <a:srgbClr val="0033CC"/>
                </a:solidFill>
                <a:latin typeface="+mj-lt"/>
              </a:rPr>
              <a:t> toplam istihdamın </a:t>
            </a:r>
            <a:r>
              <a:rPr lang="fr-FR" sz="1800" b="1" dirty="0" smtClean="0">
                <a:solidFill>
                  <a:srgbClr val="0033CC"/>
                </a:solidFill>
                <a:latin typeface="+mj-lt"/>
              </a:rPr>
              <a:t>%</a:t>
            </a:r>
            <a:r>
              <a:rPr lang="tr-TR" sz="1800" b="1" dirty="0" smtClean="0">
                <a:solidFill>
                  <a:srgbClr val="0033CC"/>
                </a:solidFill>
                <a:latin typeface="+mj-lt"/>
              </a:rPr>
              <a:t>24,7</a:t>
            </a:r>
            <a:r>
              <a:rPr lang="fr-FR" sz="1800" b="1" dirty="0" smtClean="0">
                <a:solidFill>
                  <a:srgbClr val="0033CC"/>
                </a:solidFill>
                <a:latin typeface="+mj-lt"/>
              </a:rPr>
              <a:t> </a:t>
            </a:r>
            <a:r>
              <a:rPr lang="tr-TR" sz="1800" b="1" dirty="0" smtClean="0">
                <a:solidFill>
                  <a:srgbClr val="0033CC"/>
                </a:solidFill>
                <a:latin typeface="+mj-lt"/>
              </a:rPr>
              <a:t>‘si </a:t>
            </a:r>
            <a:r>
              <a:rPr lang="fr-FR" sz="1800" b="1" dirty="0" smtClean="0">
                <a:solidFill>
                  <a:srgbClr val="0033CC"/>
                </a:solidFill>
                <a:latin typeface="+mj-lt"/>
              </a:rPr>
              <a:t>)</a:t>
            </a:r>
            <a:endParaRPr lang="tr-TR" sz="1800" dirty="0">
              <a:solidFill>
                <a:srgbClr val="0033CC"/>
              </a:solidFill>
              <a:latin typeface="+mj-lt"/>
            </a:endParaRPr>
          </a:p>
          <a:p>
            <a:r>
              <a:rPr lang="tr-TR" sz="1800" b="1" dirty="0" smtClean="0">
                <a:solidFill>
                  <a:srgbClr val="C00000"/>
                </a:solidFill>
                <a:latin typeface="+mj-lt"/>
              </a:rPr>
              <a:t>İşletme sayısı </a:t>
            </a:r>
            <a:r>
              <a:rPr lang="fr-FR" sz="1800" b="1" dirty="0" smtClean="0">
                <a:solidFill>
                  <a:srgbClr val="0033CC"/>
                </a:solidFill>
                <a:latin typeface="+mj-lt"/>
              </a:rPr>
              <a:t>: </a:t>
            </a:r>
            <a:r>
              <a:rPr lang="tr-TR" sz="1800" b="1" dirty="0" smtClean="0">
                <a:solidFill>
                  <a:srgbClr val="0033CC"/>
                </a:solidFill>
                <a:latin typeface="+mj-lt"/>
              </a:rPr>
              <a:t> </a:t>
            </a:r>
            <a:r>
              <a:rPr lang="fr-FR" sz="1800" b="1" dirty="0" smtClean="0">
                <a:solidFill>
                  <a:srgbClr val="0033CC"/>
                </a:solidFill>
                <a:latin typeface="+mj-lt"/>
              </a:rPr>
              <a:t>3 </a:t>
            </a:r>
            <a:r>
              <a:rPr lang="fr-FR" sz="1800" b="1" dirty="0">
                <a:solidFill>
                  <a:srgbClr val="0033CC"/>
                </a:solidFill>
                <a:latin typeface="+mj-lt"/>
              </a:rPr>
              <a:t>076 649</a:t>
            </a:r>
            <a:endParaRPr lang="tr-TR" sz="1800" dirty="0">
              <a:solidFill>
                <a:srgbClr val="0033CC"/>
              </a:solidFill>
              <a:latin typeface="+mj-lt"/>
            </a:endParaRPr>
          </a:p>
          <a:p>
            <a:pPr marL="0" indent="0">
              <a:buNone/>
            </a:pPr>
            <a:r>
              <a:rPr lang="tr-TR" sz="1800" b="1" dirty="0">
                <a:solidFill>
                  <a:srgbClr val="FF0000"/>
                </a:solidFill>
                <a:latin typeface="+mj-lt"/>
              </a:rPr>
              <a:t> </a:t>
            </a:r>
            <a:r>
              <a:rPr lang="tr-TR" sz="1800" b="1" dirty="0" smtClean="0">
                <a:solidFill>
                  <a:srgbClr val="FF0000"/>
                </a:solidFill>
                <a:latin typeface="+mj-lt"/>
              </a:rPr>
              <a:t>     Ortalama  işletme  ölçeği </a:t>
            </a:r>
            <a:r>
              <a:rPr lang="fr-FR" sz="1800" b="1" dirty="0" smtClean="0">
                <a:solidFill>
                  <a:srgbClr val="0033CC"/>
                </a:solidFill>
                <a:latin typeface="+mj-lt"/>
              </a:rPr>
              <a:t>: </a:t>
            </a:r>
            <a:r>
              <a:rPr lang="tr-TR" sz="1800" b="1" dirty="0" smtClean="0">
                <a:solidFill>
                  <a:srgbClr val="0033CC"/>
                </a:solidFill>
                <a:latin typeface="+mj-lt"/>
              </a:rPr>
              <a:t> </a:t>
            </a:r>
            <a:r>
              <a:rPr lang="fr-FR" sz="1800" b="1" dirty="0" smtClean="0">
                <a:solidFill>
                  <a:srgbClr val="0033CC"/>
                </a:solidFill>
                <a:latin typeface="+mj-lt"/>
              </a:rPr>
              <a:t>6 ha</a:t>
            </a:r>
            <a:endParaRPr lang="tr-TR" sz="1800" dirty="0">
              <a:solidFill>
                <a:srgbClr val="0033CC"/>
              </a:solidFill>
              <a:latin typeface="+mj-lt"/>
            </a:endParaRPr>
          </a:p>
        </p:txBody>
      </p:sp>
      <p:pic>
        <p:nvPicPr>
          <p:cNvPr id="40961" name="Picture 1" descr="C:\work\Genel\UELKE_BAYRAKLAR__L_\LG_FLAG_TR.GIF"/>
          <p:cNvPicPr>
            <a:picLocks noChangeAspect="1" noChangeArrowheads="1"/>
          </p:cNvPicPr>
          <p:nvPr/>
        </p:nvPicPr>
        <p:blipFill>
          <a:blip r:embed="rId3" cstate="print"/>
          <a:srcRect/>
          <a:stretch>
            <a:fillRect/>
          </a:stretch>
        </p:blipFill>
        <p:spPr bwMode="auto">
          <a:xfrm>
            <a:off x="357158" y="142852"/>
            <a:ext cx="1928826" cy="1071570"/>
          </a:xfrm>
          <a:prstGeom prst="rect">
            <a:avLst/>
          </a:prstGeom>
          <a:noFill/>
        </p:spPr>
      </p:pic>
      <p:pic>
        <p:nvPicPr>
          <p:cNvPr id="44034" name="Picture 2" descr="Turkey Logo Vector Download"/>
          <p:cNvPicPr>
            <a:picLocks noChangeAspect="1" noChangeArrowheads="1"/>
          </p:cNvPicPr>
          <p:nvPr/>
        </p:nvPicPr>
        <p:blipFill>
          <a:blip r:embed="rId4" cstate="print"/>
          <a:srcRect/>
          <a:stretch>
            <a:fillRect/>
          </a:stretch>
        </p:blipFill>
        <p:spPr bwMode="auto">
          <a:xfrm>
            <a:off x="6732240" y="116632"/>
            <a:ext cx="2232248" cy="1080120"/>
          </a:xfrm>
          <a:prstGeom prst="rect">
            <a:avLst/>
          </a:prstGeom>
          <a:noFill/>
        </p:spPr>
      </p:pic>
    </p:spTree>
    <p:extLst>
      <p:ext uri="{BB962C8B-B14F-4D97-AF65-F5344CB8AC3E}">
        <p14:creationId xmlns:p14="http://schemas.microsoft.com/office/powerpoint/2010/main" val="218139308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44624"/>
            <a:ext cx="8856984" cy="936104"/>
          </a:xfrm>
        </p:spPr>
        <p:txBody>
          <a:bodyPr>
            <a:normAutofit fontScale="90000"/>
          </a:bodyPr>
          <a:lstStyle/>
          <a:p>
            <a:r>
              <a:rPr lang="tr-TR" sz="2700" b="1" dirty="0" smtClean="0">
                <a:solidFill>
                  <a:schemeClr val="tx2">
                    <a:lumMod val="60000"/>
                    <a:lumOff val="40000"/>
                  </a:schemeClr>
                </a:solidFill>
                <a:latin typeface="Berlin Sans FB Demi" panose="020E0802020502020306" pitchFamily="34" charset="0"/>
              </a:rPr>
              <a:t>ANCAK AKDENİZ ÜLKELERİ  COĞRAFİ İŞARETLEME DÜZEYİ  BAKIMINDAN HOMOJEN BİR YAPIYA SAHİP DEĞİLDİR</a:t>
            </a:r>
            <a:r>
              <a:rPr lang="tr-TR" sz="2700" b="1" dirty="0" smtClean="0">
                <a:solidFill>
                  <a:schemeClr val="tx2">
                    <a:lumMod val="60000"/>
                    <a:lumOff val="40000"/>
                  </a:schemeClr>
                </a:solidFill>
              </a:rPr>
              <a:t>.</a:t>
            </a:r>
            <a:endParaRPr lang="tr-TR" sz="2200" b="1" dirty="0">
              <a:solidFill>
                <a:schemeClr val="tx2">
                  <a:lumMod val="60000"/>
                  <a:lumOff val="40000"/>
                </a:schemeClr>
              </a:solidFill>
              <a:latin typeface="Berlin Sans FB Demi" pitchFamily="34" charset="0"/>
            </a:endParaRPr>
          </a:p>
        </p:txBody>
      </p:sp>
      <p:sp>
        <p:nvSpPr>
          <p:cNvPr id="3" name="İçerik Yer Tutucusu 2"/>
          <p:cNvSpPr>
            <a:spLocks noGrp="1"/>
          </p:cNvSpPr>
          <p:nvPr>
            <p:ph idx="1"/>
          </p:nvPr>
        </p:nvSpPr>
        <p:spPr>
          <a:xfrm>
            <a:off x="179512" y="1052736"/>
            <a:ext cx="8856984" cy="5073427"/>
          </a:xfrm>
        </p:spPr>
        <p:txBody>
          <a:bodyPr>
            <a:normAutofit lnSpcReduction="10000"/>
          </a:bodyPr>
          <a:lstStyle/>
          <a:p>
            <a:endParaRPr lang="tr-TR" dirty="0" smtClean="0"/>
          </a:p>
          <a:p>
            <a:endParaRPr lang="tr-TR" dirty="0"/>
          </a:p>
          <a:p>
            <a:endParaRPr lang="tr-TR" sz="1800" b="1" dirty="0" smtClean="0">
              <a:solidFill>
                <a:srgbClr val="0033CC"/>
              </a:solidFill>
            </a:endParaRPr>
          </a:p>
          <a:p>
            <a:endParaRPr lang="tr-TR" sz="1800" b="1" dirty="0">
              <a:solidFill>
                <a:srgbClr val="0033CC"/>
              </a:solidFill>
            </a:endParaRPr>
          </a:p>
          <a:p>
            <a:endParaRPr lang="tr-TR" sz="1800" b="1" dirty="0" smtClean="0">
              <a:solidFill>
                <a:srgbClr val="0033CC"/>
              </a:solidFill>
            </a:endParaRPr>
          </a:p>
          <a:p>
            <a:endParaRPr lang="tr-TR" sz="1800" b="1" dirty="0" smtClean="0">
              <a:solidFill>
                <a:srgbClr val="0033CC"/>
              </a:solidFill>
            </a:endParaRPr>
          </a:p>
          <a:p>
            <a:endParaRPr lang="tr-TR" sz="1800" b="1" dirty="0" smtClean="0">
              <a:solidFill>
                <a:srgbClr val="0033CC"/>
              </a:solidFill>
            </a:endParaRPr>
          </a:p>
          <a:p>
            <a:r>
              <a:rPr lang="tr-TR" sz="2000" b="1" dirty="0" smtClean="0">
                <a:solidFill>
                  <a:srgbClr val="0033CC"/>
                </a:solidFill>
              </a:rPr>
              <a:t> Güney ve Güney-doğu Akdeniz ülkelerinde  kalite işaretlerinin  öneminin anlaşılması ve Dünya Ticaret Örgütü TRİPS sözleşmeleri ile uyumlu bir yasal düzenlemenin uygulamaya konulması ile ilgili  gecikmeler  nedeniyle Coğrafi İşaretler az gelişmiştir.   </a:t>
            </a:r>
            <a:endParaRPr lang="fr-FR" sz="2000" b="1" dirty="0">
              <a:solidFill>
                <a:srgbClr val="0033CC"/>
              </a:solidFill>
            </a:endParaRPr>
          </a:p>
          <a:p>
            <a:r>
              <a:rPr lang="tr-TR" sz="2000" b="1" dirty="0" smtClean="0">
                <a:solidFill>
                  <a:srgbClr val="0033CC"/>
                </a:solidFill>
              </a:rPr>
              <a:t>Bu ülkelerde yöreler, ürünler  ve  ürün şöhreti  arasındaki kesişmeler  her ülkenin  kendi özgün yöre ürünlerini  tanıtmak için  özel çaba harcadığını göstermektedir… </a:t>
            </a:r>
            <a:endParaRPr lang="fr-FR" sz="2000" b="1" dirty="0">
              <a:solidFill>
                <a:srgbClr val="0033CC"/>
              </a:solidFill>
            </a:endParaRPr>
          </a:p>
          <a:p>
            <a:r>
              <a:rPr lang="tr-TR" sz="2000" b="1" dirty="0" smtClean="0">
                <a:solidFill>
                  <a:srgbClr val="0033CC"/>
                </a:solidFill>
              </a:rPr>
              <a:t>Ulusal dinamikler çok  değişkendir… </a:t>
            </a:r>
            <a:endParaRPr lang="tr-TR" sz="20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196752"/>
            <a:ext cx="8352928"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8900351"/>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0" y="116632"/>
            <a:ext cx="9144000" cy="1368152"/>
          </a:xfrm>
        </p:spPr>
        <p:txBody>
          <a:bodyPr>
            <a:noAutofit/>
          </a:bodyPr>
          <a:lstStyle/>
          <a:p>
            <a:pPr algn="ctr"/>
            <a:r>
              <a:rPr lang="tr-TR" sz="2000" b="1" dirty="0" smtClean="0">
                <a:solidFill>
                  <a:srgbClr val="0070C0"/>
                </a:solidFill>
                <a:latin typeface="Comic Sans MS" pitchFamily="66" charset="0"/>
              </a:rPr>
              <a:t>                            </a:t>
            </a:r>
            <a:r>
              <a:rPr lang="tr-TR" sz="2000" b="1" dirty="0" smtClean="0">
                <a:solidFill>
                  <a:srgbClr val="0070C0"/>
                </a:solidFill>
                <a:latin typeface="Berlin Sans FB" panose="020E0602020502020306" pitchFamily="34" charset="0"/>
                <a:cs typeface="Aharoni" panose="02010803020104030203" pitchFamily="2" charset="-79"/>
              </a:rPr>
              <a:t>AVRUPA BİRLİĞİ COĞRAFİ İŞARETLERİ</a:t>
            </a:r>
            <a:br>
              <a:rPr lang="tr-TR" sz="2000" b="1" dirty="0" smtClean="0">
                <a:solidFill>
                  <a:srgbClr val="0070C0"/>
                </a:solidFill>
                <a:latin typeface="Berlin Sans FB" panose="020E0602020502020306" pitchFamily="34" charset="0"/>
                <a:cs typeface="Aharoni" panose="02010803020104030203" pitchFamily="2" charset="-79"/>
              </a:rPr>
            </a:br>
            <a:r>
              <a:rPr lang="tr-TR" sz="2000" b="1" dirty="0" smtClean="0">
                <a:solidFill>
                  <a:srgbClr val="0070C0"/>
                </a:solidFill>
                <a:latin typeface="Berlin Sans FB" panose="020E0602020502020306" pitchFamily="34" charset="0"/>
                <a:cs typeface="Aharoni" panose="02010803020104030203" pitchFamily="2" charset="-79"/>
              </a:rPr>
              <a:t>                                          İÇİNDE </a:t>
            </a:r>
            <a:br>
              <a:rPr lang="tr-TR" sz="2000" b="1" dirty="0" smtClean="0">
                <a:solidFill>
                  <a:srgbClr val="0070C0"/>
                </a:solidFill>
                <a:latin typeface="Berlin Sans FB" panose="020E0602020502020306" pitchFamily="34" charset="0"/>
                <a:cs typeface="Aharoni" panose="02010803020104030203" pitchFamily="2" charset="-79"/>
              </a:rPr>
            </a:br>
            <a:r>
              <a:rPr lang="tr-TR" sz="2000" b="1" dirty="0">
                <a:solidFill>
                  <a:srgbClr val="0070C0"/>
                </a:solidFill>
                <a:latin typeface="Berlin Sans FB" panose="020E0602020502020306" pitchFamily="34" charset="0"/>
                <a:cs typeface="Aharoni" panose="02010803020104030203" pitchFamily="2" charset="-79"/>
              </a:rPr>
              <a:t> </a:t>
            </a:r>
            <a:r>
              <a:rPr lang="tr-TR" sz="2000" b="1" dirty="0" smtClean="0">
                <a:solidFill>
                  <a:srgbClr val="0070C0"/>
                </a:solidFill>
                <a:latin typeface="Berlin Sans FB" panose="020E0602020502020306" pitchFamily="34" charset="0"/>
                <a:cs typeface="Aharoni" panose="02010803020104030203" pitchFamily="2" charset="-79"/>
              </a:rPr>
              <a:t>                                           AKDENİZ  ÜLKELERİ </a:t>
            </a:r>
            <a:r>
              <a:rPr lang="tr-TR" sz="2000" b="1" dirty="0" smtClean="0">
                <a:solidFill>
                  <a:srgbClr val="0070C0"/>
                </a:solidFill>
                <a:latin typeface="Berlin Sans FB" panose="020E0602020502020306" pitchFamily="34" charset="0"/>
              </a:rPr>
              <a:t/>
            </a:r>
            <a:br>
              <a:rPr lang="tr-TR" sz="2000" b="1" dirty="0" smtClean="0">
                <a:solidFill>
                  <a:srgbClr val="0070C0"/>
                </a:solidFill>
                <a:latin typeface="Berlin Sans FB" panose="020E0602020502020306" pitchFamily="34" charset="0"/>
              </a:rPr>
            </a:br>
            <a:r>
              <a:rPr lang="tr-TR" sz="2000" b="1" dirty="0" smtClean="0">
                <a:solidFill>
                  <a:srgbClr val="0070C0"/>
                </a:solidFill>
                <a:latin typeface="Comic Sans MS" pitchFamily="66" charset="0"/>
              </a:rPr>
              <a:t> </a:t>
            </a:r>
            <a:endParaRPr lang="tr-TR" sz="2000" b="1" dirty="0">
              <a:solidFill>
                <a:srgbClr val="0070C0"/>
              </a:solidFill>
              <a:latin typeface="+mn-lt"/>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189226875"/>
              </p:ext>
            </p:extLst>
          </p:nvPr>
        </p:nvGraphicFramePr>
        <p:xfrm>
          <a:off x="36384" y="1772816"/>
          <a:ext cx="8928994" cy="4441304"/>
        </p:xfrm>
        <a:graphic>
          <a:graphicData uri="http://schemas.openxmlformats.org/drawingml/2006/table">
            <a:tbl>
              <a:tblPr firstRow="1" firstCol="1" bandRow="1" bandCol="1">
                <a:tableStyleId>{5C22544A-7EE6-4342-B048-85BDC9FD1C3A}</a:tableStyleId>
              </a:tblPr>
              <a:tblGrid>
                <a:gridCol w="1845424"/>
                <a:gridCol w="1348843"/>
                <a:gridCol w="1348843"/>
                <a:gridCol w="1348843"/>
                <a:gridCol w="1348843"/>
                <a:gridCol w="1688198"/>
              </a:tblGrid>
              <a:tr h="687578">
                <a:tc gridSpan="6">
                  <a:txBody>
                    <a:bodyPr/>
                    <a:lstStyle/>
                    <a:p>
                      <a:pPr algn="ctr">
                        <a:spcAft>
                          <a:spcPts val="0"/>
                        </a:spcAft>
                      </a:pPr>
                      <a:r>
                        <a:rPr lang="tr-TR" sz="2400" b="1" i="0" dirty="0" smtClean="0">
                          <a:solidFill>
                            <a:srgbClr val="FFFF00"/>
                          </a:solidFill>
                          <a:effectLst/>
                        </a:rPr>
                        <a:t>PDO,</a:t>
                      </a:r>
                      <a:r>
                        <a:rPr lang="tr-TR" sz="2400" b="1" i="0" baseline="0" dirty="0" smtClean="0">
                          <a:solidFill>
                            <a:srgbClr val="FFFF00"/>
                          </a:solidFill>
                          <a:effectLst/>
                        </a:rPr>
                        <a:t> </a:t>
                      </a:r>
                      <a:r>
                        <a:rPr lang="tr-TR" sz="2400" b="1" i="0" dirty="0" smtClean="0">
                          <a:solidFill>
                            <a:srgbClr val="FFFF00"/>
                          </a:solidFill>
                          <a:effectLst/>
                        </a:rPr>
                        <a:t>PGI, TSG</a:t>
                      </a:r>
                      <a:r>
                        <a:rPr lang="tr-TR" sz="2400" b="1" i="0" baseline="0" dirty="0" smtClean="0">
                          <a:solidFill>
                            <a:srgbClr val="FFFF00"/>
                          </a:solidFill>
                          <a:effectLst/>
                        </a:rPr>
                        <a:t> SAYILARI  20 Ağustos 2014 (Şarap hariç) </a:t>
                      </a:r>
                    </a:p>
                    <a:p>
                      <a:pPr algn="ctr">
                        <a:spcAft>
                          <a:spcPts val="0"/>
                        </a:spcAft>
                      </a:pPr>
                      <a:r>
                        <a:rPr lang="tr-TR" sz="1800" b="1" i="0" baseline="0" dirty="0" smtClean="0">
                          <a:solidFill>
                            <a:srgbClr val="FFFF00"/>
                          </a:solidFill>
                          <a:effectLst/>
                        </a:rPr>
                        <a:t>AB  TÜZÜĞÜ 1151/2012 </a:t>
                      </a:r>
                      <a:endParaRPr lang="tr-TR" sz="1800" b="1" i="0" dirty="0">
                        <a:solidFill>
                          <a:srgbClr val="FFFF00"/>
                        </a:solidFill>
                        <a:effectLst/>
                        <a:latin typeface="Cambria"/>
                        <a:ea typeface="MS Mincho"/>
                        <a:cs typeface="Cambria"/>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48526">
                <a:tc>
                  <a:txBody>
                    <a:bodyPr/>
                    <a:lstStyle/>
                    <a:p>
                      <a:pPr>
                        <a:spcAft>
                          <a:spcPts val="0"/>
                        </a:spcAft>
                      </a:pPr>
                      <a:r>
                        <a:rPr lang="tr-TR" sz="1600" dirty="0" smtClean="0">
                          <a:effectLst/>
                          <a:latin typeface="+mn-lt"/>
                          <a:ea typeface="+mn-ea"/>
                          <a:cs typeface="+mn-cs"/>
                        </a:rPr>
                        <a:t>ÜLKESİ</a:t>
                      </a:r>
                      <a:endParaRPr lang="tr-TR" sz="1200" dirty="0">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latin typeface="Arial Black" panose="020B0A04020102020204" pitchFamily="34" charset="0"/>
                          <a:ea typeface="+mn-ea"/>
                          <a:cs typeface="+mn-cs"/>
                        </a:rPr>
                        <a:t>PDO</a:t>
                      </a:r>
                      <a:endParaRPr lang="tr-TR" sz="1600" b="1" dirty="0">
                        <a:solidFill>
                          <a:srgbClr val="0033CC"/>
                        </a:solidFill>
                        <a:effectLst/>
                        <a:latin typeface="Arial Black" panose="020B0A04020102020204" pitchFamily="34" charset="0"/>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latin typeface="Arial Black" panose="020B0A04020102020204" pitchFamily="34" charset="0"/>
                          <a:ea typeface="+mn-ea"/>
                          <a:cs typeface="+mn-cs"/>
                        </a:rPr>
                        <a:t>PGI</a:t>
                      </a:r>
                      <a:endParaRPr lang="tr-TR" sz="1600" b="1" dirty="0">
                        <a:solidFill>
                          <a:srgbClr val="0033CC"/>
                        </a:solidFill>
                        <a:effectLst/>
                        <a:latin typeface="Arial Black" panose="020B0A04020102020204" pitchFamily="34" charset="0"/>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latin typeface="Arial Black" panose="020B0A04020102020204" pitchFamily="34" charset="0"/>
                          <a:ea typeface="+mn-ea"/>
                          <a:cs typeface="+mn-cs"/>
                        </a:rPr>
                        <a:t>TSG</a:t>
                      </a:r>
                      <a:endParaRPr lang="tr-TR" sz="1600" b="1" dirty="0">
                        <a:solidFill>
                          <a:srgbClr val="0033CC"/>
                        </a:solidFill>
                        <a:effectLst/>
                        <a:latin typeface="Arial Black" panose="020B0A04020102020204" pitchFamily="34" charset="0"/>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latin typeface="Arial Black" panose="020B0A04020102020204" pitchFamily="34" charset="0"/>
                        </a:rPr>
                        <a:t>TO</a:t>
                      </a:r>
                      <a:r>
                        <a:rPr lang="tr-TR" sz="1600" b="1" dirty="0" smtClean="0">
                          <a:solidFill>
                            <a:srgbClr val="0033CC"/>
                          </a:solidFill>
                          <a:effectLst/>
                          <a:latin typeface="Arial Black" panose="020B0A04020102020204" pitchFamily="34" charset="0"/>
                        </a:rPr>
                        <a:t>PLAM</a:t>
                      </a:r>
                      <a:endParaRPr lang="tr-TR" sz="1600" b="1" dirty="0">
                        <a:solidFill>
                          <a:srgbClr val="0033CC"/>
                        </a:solidFill>
                        <a:effectLst/>
                        <a:latin typeface="Arial Black" panose="020B0A04020102020204" pitchFamily="34" charset="0"/>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latin typeface="Arial Black" panose="020B0A04020102020204" pitchFamily="34" charset="0"/>
                        </a:rPr>
                        <a:t>%</a:t>
                      </a:r>
                      <a:endParaRPr lang="tr-TR" sz="1600" b="1" dirty="0">
                        <a:solidFill>
                          <a:srgbClr val="0033CC"/>
                        </a:solidFill>
                        <a:effectLst/>
                        <a:latin typeface="Arial Black" panose="020B0A04020102020204" pitchFamily="34" charset="0"/>
                        <a:ea typeface="MS Mincho"/>
                        <a:cs typeface="Cambria"/>
                      </a:endParaRPr>
                    </a:p>
                  </a:txBody>
                  <a:tcPr marL="68580" marR="68580" marT="0" marB="0"/>
                </a:tc>
              </a:tr>
              <a:tr h="229193">
                <a:tc>
                  <a:txBody>
                    <a:bodyPr/>
                    <a:lstStyle/>
                    <a:p>
                      <a:pPr>
                        <a:spcAft>
                          <a:spcPts val="0"/>
                        </a:spcAft>
                      </a:pPr>
                      <a:r>
                        <a:rPr lang="fr-FR" sz="1600" dirty="0" err="1" smtClean="0">
                          <a:effectLst/>
                        </a:rPr>
                        <a:t>Ital</a:t>
                      </a:r>
                      <a:r>
                        <a:rPr lang="tr-TR" sz="1600" dirty="0" smtClean="0">
                          <a:effectLst/>
                        </a:rPr>
                        <a:t>ya</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1</a:t>
                      </a:r>
                      <a:r>
                        <a:rPr lang="tr-TR" sz="1600" b="1" dirty="0" smtClean="0">
                          <a:solidFill>
                            <a:srgbClr val="0033CC"/>
                          </a:solidFill>
                          <a:effectLst/>
                        </a:rPr>
                        <a:t>61</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10</a:t>
                      </a:r>
                      <a:r>
                        <a:rPr lang="tr-TR" sz="1600" b="1" dirty="0" smtClean="0">
                          <a:solidFill>
                            <a:srgbClr val="0033CC"/>
                          </a:solidFill>
                          <a:effectLst/>
                        </a:rPr>
                        <a:t>3</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2</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26</a:t>
                      </a:r>
                      <a:r>
                        <a:rPr lang="tr-TR" sz="1600" b="1" dirty="0" smtClean="0">
                          <a:solidFill>
                            <a:srgbClr val="0033CC"/>
                          </a:solidFill>
                          <a:effectLst/>
                        </a:rPr>
                        <a:t>6</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21,</a:t>
                      </a:r>
                      <a:r>
                        <a:rPr lang="tr-TR" sz="1600" b="1" dirty="0" smtClean="0">
                          <a:solidFill>
                            <a:srgbClr val="0033CC"/>
                          </a:solidFill>
                          <a:effectLst/>
                        </a:rPr>
                        <a:t>5</a:t>
                      </a:r>
                      <a:endParaRPr lang="tr-TR" sz="1200" b="1" dirty="0">
                        <a:solidFill>
                          <a:srgbClr val="0033CC"/>
                        </a:solidFill>
                        <a:effectLst/>
                        <a:latin typeface="Cambria"/>
                        <a:ea typeface="MS Mincho"/>
                        <a:cs typeface="Cambria"/>
                      </a:endParaRPr>
                    </a:p>
                  </a:txBody>
                  <a:tcPr marL="68580" marR="68580" marT="0" marB="0"/>
                </a:tc>
              </a:tr>
              <a:tr h="229193">
                <a:tc>
                  <a:txBody>
                    <a:bodyPr/>
                    <a:lstStyle/>
                    <a:p>
                      <a:pPr>
                        <a:spcAft>
                          <a:spcPts val="0"/>
                        </a:spcAft>
                      </a:pPr>
                      <a:r>
                        <a:rPr lang="fr-FR" sz="1600" dirty="0" smtClean="0">
                          <a:effectLst/>
                        </a:rPr>
                        <a:t>Fran</a:t>
                      </a:r>
                      <a:r>
                        <a:rPr lang="tr-TR" sz="1600" dirty="0" err="1" smtClean="0">
                          <a:effectLst/>
                        </a:rPr>
                        <a:t>sa</a:t>
                      </a:r>
                      <a:endParaRPr lang="tr-TR" sz="1200" dirty="0">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rPr>
                        <a:t> </a:t>
                      </a:r>
                      <a:r>
                        <a:rPr lang="fr-FR" sz="1600" b="1" dirty="0" smtClean="0">
                          <a:solidFill>
                            <a:srgbClr val="0033CC"/>
                          </a:solidFill>
                          <a:effectLst/>
                        </a:rPr>
                        <a:t>9</a:t>
                      </a:r>
                      <a:r>
                        <a:rPr lang="tr-TR" sz="1600" b="1" dirty="0" smtClean="0">
                          <a:solidFill>
                            <a:srgbClr val="0033CC"/>
                          </a:solidFill>
                          <a:effectLst/>
                        </a:rPr>
                        <a:t>7</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11</a:t>
                      </a:r>
                      <a:r>
                        <a:rPr lang="tr-TR" sz="1600" b="1" dirty="0" smtClean="0">
                          <a:solidFill>
                            <a:srgbClr val="0033CC"/>
                          </a:solidFill>
                          <a:effectLst/>
                        </a:rPr>
                        <a:t>9</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1</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2</a:t>
                      </a:r>
                      <a:r>
                        <a:rPr lang="tr-TR" sz="1600" b="1" dirty="0" smtClean="0">
                          <a:solidFill>
                            <a:srgbClr val="0033CC"/>
                          </a:solidFill>
                          <a:effectLst/>
                        </a:rPr>
                        <a:t>17</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rPr>
                        <a:t> </a:t>
                      </a:r>
                      <a:r>
                        <a:rPr lang="fr-FR" sz="1600" b="1" dirty="0" smtClean="0">
                          <a:solidFill>
                            <a:srgbClr val="0033CC"/>
                          </a:solidFill>
                          <a:effectLst/>
                        </a:rPr>
                        <a:t>17,</a:t>
                      </a:r>
                      <a:r>
                        <a:rPr lang="tr-TR" sz="1600" b="1" dirty="0" smtClean="0">
                          <a:solidFill>
                            <a:srgbClr val="0033CC"/>
                          </a:solidFill>
                          <a:effectLst/>
                        </a:rPr>
                        <a:t>6</a:t>
                      </a:r>
                      <a:endParaRPr lang="tr-TR" sz="1200" b="1" dirty="0">
                        <a:solidFill>
                          <a:srgbClr val="0033CC"/>
                        </a:solidFill>
                        <a:effectLst/>
                        <a:latin typeface="Cambria"/>
                        <a:ea typeface="MS Mincho"/>
                        <a:cs typeface="Cambria"/>
                      </a:endParaRPr>
                    </a:p>
                  </a:txBody>
                  <a:tcPr marL="68580" marR="68580" marT="0" marB="0"/>
                </a:tc>
              </a:tr>
              <a:tr h="229193">
                <a:tc>
                  <a:txBody>
                    <a:bodyPr/>
                    <a:lstStyle/>
                    <a:p>
                      <a:pPr>
                        <a:spcAft>
                          <a:spcPts val="0"/>
                        </a:spcAft>
                      </a:pPr>
                      <a:r>
                        <a:rPr lang="tr-TR" sz="1600" dirty="0" smtClean="0">
                          <a:effectLst/>
                          <a:latin typeface="+mn-lt"/>
                          <a:ea typeface="+mn-ea"/>
                          <a:cs typeface="+mn-cs"/>
                        </a:rPr>
                        <a:t>İspanya</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9</a:t>
                      </a:r>
                      <a:r>
                        <a:rPr lang="tr-TR" sz="1600" b="1" dirty="0" smtClean="0">
                          <a:solidFill>
                            <a:srgbClr val="0033CC"/>
                          </a:solidFill>
                          <a:effectLst/>
                        </a:rPr>
                        <a:t>5</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rPr>
                        <a:t>  80</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 4</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17</a:t>
                      </a:r>
                      <a:r>
                        <a:rPr lang="tr-TR" sz="1600" b="1" dirty="0" smtClean="0">
                          <a:solidFill>
                            <a:srgbClr val="0033CC"/>
                          </a:solidFill>
                          <a:effectLst/>
                        </a:rPr>
                        <a:t>9</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rPr>
                        <a:t> </a:t>
                      </a:r>
                      <a:r>
                        <a:rPr lang="fr-FR" sz="1600" b="1" dirty="0" smtClean="0">
                          <a:solidFill>
                            <a:srgbClr val="0033CC"/>
                          </a:solidFill>
                          <a:effectLst/>
                        </a:rPr>
                        <a:t>14,</a:t>
                      </a:r>
                      <a:r>
                        <a:rPr lang="tr-TR" sz="1600" b="1" dirty="0" smtClean="0">
                          <a:solidFill>
                            <a:srgbClr val="0033CC"/>
                          </a:solidFill>
                          <a:effectLst/>
                        </a:rPr>
                        <a:t>5</a:t>
                      </a:r>
                      <a:endParaRPr lang="tr-TR" sz="1200" b="1" dirty="0">
                        <a:solidFill>
                          <a:srgbClr val="0033CC"/>
                        </a:solidFill>
                        <a:effectLst/>
                        <a:latin typeface="Cambria"/>
                        <a:ea typeface="MS Mincho"/>
                        <a:cs typeface="Cambria"/>
                      </a:endParaRPr>
                    </a:p>
                  </a:txBody>
                  <a:tcPr marL="68580" marR="68580" marT="0" marB="0"/>
                </a:tc>
              </a:tr>
              <a:tr h="229193">
                <a:tc>
                  <a:txBody>
                    <a:bodyPr/>
                    <a:lstStyle/>
                    <a:p>
                      <a:pPr>
                        <a:spcAft>
                          <a:spcPts val="0"/>
                        </a:spcAft>
                      </a:pPr>
                      <a:r>
                        <a:rPr lang="fr-FR" sz="1600" dirty="0" smtClean="0">
                          <a:effectLst/>
                        </a:rPr>
                        <a:t>Port</a:t>
                      </a:r>
                      <a:r>
                        <a:rPr lang="tr-TR" sz="1600" dirty="0" smtClean="0">
                          <a:effectLst/>
                        </a:rPr>
                        <a:t>ekiz</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6</a:t>
                      </a:r>
                      <a:r>
                        <a:rPr lang="tr-TR" sz="1600" b="1" dirty="0" smtClean="0">
                          <a:solidFill>
                            <a:srgbClr val="0033CC"/>
                          </a:solidFill>
                          <a:effectLst/>
                        </a:rPr>
                        <a:t>4</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rPr>
                        <a:t> </a:t>
                      </a:r>
                      <a:r>
                        <a:rPr lang="fr-FR" sz="1600" b="1" dirty="0" smtClean="0">
                          <a:solidFill>
                            <a:srgbClr val="0033CC"/>
                          </a:solidFill>
                          <a:effectLst/>
                        </a:rPr>
                        <a:t>60</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tr-TR" sz="1600" b="1" baseline="0" dirty="0" smtClean="0">
                          <a:solidFill>
                            <a:srgbClr val="0033CC"/>
                          </a:solidFill>
                          <a:effectLst/>
                          <a:latin typeface="+mn-lt"/>
                          <a:ea typeface="+mn-ea"/>
                          <a:cs typeface="+mn-cs"/>
                        </a:rPr>
                        <a:t> 1</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123</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rPr>
                        <a:t>   9</a:t>
                      </a:r>
                      <a:r>
                        <a:rPr lang="fr-FR" sz="1600" b="1" dirty="0" smtClean="0">
                          <a:solidFill>
                            <a:srgbClr val="0033CC"/>
                          </a:solidFill>
                          <a:effectLst/>
                        </a:rPr>
                        <a:t>,</a:t>
                      </a:r>
                      <a:r>
                        <a:rPr lang="tr-TR" sz="1600" b="1" dirty="0" smtClean="0">
                          <a:solidFill>
                            <a:srgbClr val="0033CC"/>
                          </a:solidFill>
                          <a:effectLst/>
                        </a:rPr>
                        <a:t>9</a:t>
                      </a:r>
                      <a:endParaRPr lang="tr-TR" sz="1200" b="1" dirty="0">
                        <a:solidFill>
                          <a:srgbClr val="0033CC"/>
                        </a:solidFill>
                        <a:effectLst/>
                        <a:latin typeface="Cambria"/>
                        <a:ea typeface="MS Mincho"/>
                        <a:cs typeface="Cambria"/>
                      </a:endParaRPr>
                    </a:p>
                  </a:txBody>
                  <a:tcPr marL="68580" marR="68580" marT="0" marB="0"/>
                </a:tc>
              </a:tr>
              <a:tr h="229193">
                <a:tc>
                  <a:txBody>
                    <a:bodyPr/>
                    <a:lstStyle/>
                    <a:p>
                      <a:pPr>
                        <a:spcAft>
                          <a:spcPts val="0"/>
                        </a:spcAft>
                      </a:pPr>
                      <a:r>
                        <a:rPr lang="tr-TR" sz="1600" dirty="0" smtClean="0">
                          <a:effectLst/>
                          <a:latin typeface="+mn-lt"/>
                          <a:ea typeface="+mn-ea"/>
                          <a:cs typeface="+mn-cs"/>
                        </a:rPr>
                        <a:t>Yunanistan</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74</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rPr>
                        <a:t> </a:t>
                      </a:r>
                      <a:r>
                        <a:rPr lang="fr-FR" sz="1600" b="1" dirty="0" smtClean="0">
                          <a:solidFill>
                            <a:srgbClr val="0033CC"/>
                          </a:solidFill>
                          <a:effectLst/>
                        </a:rPr>
                        <a:t>27</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a:solidFill>
                            <a:srgbClr val="0033CC"/>
                          </a:solidFill>
                          <a:effectLst/>
                        </a:rPr>
                        <a:t>-</a:t>
                      </a:r>
                      <a:endParaRPr lang="tr-TR" sz="1200" b="1">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101</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rPr>
                        <a:t>   </a:t>
                      </a:r>
                      <a:r>
                        <a:rPr lang="fr-FR" sz="1600" b="1" dirty="0" smtClean="0">
                          <a:solidFill>
                            <a:srgbClr val="0033CC"/>
                          </a:solidFill>
                          <a:effectLst/>
                        </a:rPr>
                        <a:t>8,</a:t>
                      </a:r>
                      <a:r>
                        <a:rPr lang="tr-TR" sz="1600" b="1" dirty="0" smtClean="0">
                          <a:solidFill>
                            <a:srgbClr val="0033CC"/>
                          </a:solidFill>
                          <a:effectLst/>
                        </a:rPr>
                        <a:t>1</a:t>
                      </a:r>
                      <a:endParaRPr lang="tr-TR" sz="1200" b="1" dirty="0">
                        <a:solidFill>
                          <a:srgbClr val="0033CC"/>
                        </a:solidFill>
                        <a:effectLst/>
                        <a:latin typeface="Cambria"/>
                        <a:ea typeface="MS Mincho"/>
                        <a:cs typeface="Cambria"/>
                      </a:endParaRPr>
                    </a:p>
                  </a:txBody>
                  <a:tcPr marL="68580" marR="68580" marT="0" marB="0"/>
                </a:tc>
              </a:tr>
              <a:tr h="229193">
                <a:tc>
                  <a:txBody>
                    <a:bodyPr/>
                    <a:lstStyle/>
                    <a:p>
                      <a:pPr>
                        <a:spcAft>
                          <a:spcPts val="0"/>
                        </a:spcAft>
                      </a:pPr>
                      <a:r>
                        <a:rPr lang="fr-FR" sz="1600" dirty="0" err="1" smtClean="0">
                          <a:effectLst/>
                        </a:rPr>
                        <a:t>Slov</a:t>
                      </a:r>
                      <a:r>
                        <a:rPr lang="tr-TR" sz="1600" dirty="0" err="1" smtClean="0">
                          <a:effectLst/>
                        </a:rPr>
                        <a:t>enya</a:t>
                      </a:r>
                      <a:r>
                        <a:rPr lang="fr-FR" sz="1600" dirty="0" smtClean="0">
                          <a:effectLst/>
                        </a:rPr>
                        <a:t>    </a:t>
                      </a:r>
                      <a:endParaRPr lang="tr-TR" sz="1200" dirty="0">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rPr>
                        <a:t> </a:t>
                      </a:r>
                      <a:r>
                        <a:rPr lang="fr-FR" sz="1600" b="1" dirty="0" smtClean="0">
                          <a:solidFill>
                            <a:srgbClr val="0033CC"/>
                          </a:solidFill>
                          <a:effectLst/>
                        </a:rPr>
                        <a:t>7</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rPr>
                        <a:t> </a:t>
                      </a:r>
                      <a:r>
                        <a:rPr lang="tr-TR" sz="1600" b="1" baseline="0" dirty="0" smtClean="0">
                          <a:solidFill>
                            <a:srgbClr val="0033CC"/>
                          </a:solidFill>
                          <a:effectLst/>
                        </a:rPr>
                        <a:t> I0</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3</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 </a:t>
                      </a:r>
                      <a:r>
                        <a:rPr lang="tr-TR" sz="1600" b="1" dirty="0" smtClean="0">
                          <a:solidFill>
                            <a:srgbClr val="0033CC"/>
                          </a:solidFill>
                          <a:effectLst/>
                        </a:rPr>
                        <a:t>20</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rPr>
                        <a:t>   </a:t>
                      </a:r>
                      <a:r>
                        <a:rPr lang="fr-FR" sz="1600" b="1" dirty="0" smtClean="0">
                          <a:solidFill>
                            <a:srgbClr val="0033CC"/>
                          </a:solidFill>
                          <a:effectLst/>
                        </a:rPr>
                        <a:t>1,6</a:t>
                      </a:r>
                      <a:endParaRPr lang="tr-TR" sz="1200" b="1" dirty="0">
                        <a:solidFill>
                          <a:srgbClr val="0033CC"/>
                        </a:solidFill>
                        <a:effectLst/>
                        <a:latin typeface="Cambria"/>
                        <a:ea typeface="MS Mincho"/>
                        <a:cs typeface="Cambria"/>
                      </a:endParaRPr>
                    </a:p>
                  </a:txBody>
                  <a:tcPr marL="68580" marR="68580" marT="0" marB="0"/>
                </a:tc>
              </a:tr>
              <a:tr h="229193">
                <a:tc>
                  <a:txBody>
                    <a:bodyPr/>
                    <a:lstStyle/>
                    <a:p>
                      <a:pPr>
                        <a:spcAft>
                          <a:spcPts val="0"/>
                        </a:spcAft>
                      </a:pPr>
                      <a:r>
                        <a:rPr lang="tr-TR" sz="1600" dirty="0" smtClean="0">
                          <a:effectLst/>
                          <a:latin typeface="+mn-lt"/>
                          <a:ea typeface="+mn-ea"/>
                          <a:cs typeface="+mn-cs"/>
                        </a:rPr>
                        <a:t>Güney</a:t>
                      </a:r>
                      <a:r>
                        <a:rPr lang="tr-TR" sz="1600" baseline="0" dirty="0" smtClean="0">
                          <a:effectLst/>
                          <a:latin typeface="+mn-lt"/>
                          <a:ea typeface="+mn-ea"/>
                          <a:cs typeface="+mn-cs"/>
                        </a:rPr>
                        <a:t> Kıbrıs</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rPr>
                        <a:t> </a:t>
                      </a:r>
                      <a:r>
                        <a:rPr lang="fr-FR" sz="1600" b="1" dirty="0" smtClean="0">
                          <a:solidFill>
                            <a:srgbClr val="0033CC"/>
                          </a:solidFill>
                          <a:effectLst/>
                        </a:rPr>
                        <a:t>2</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 </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  </a:t>
                      </a:r>
                      <a:r>
                        <a:rPr lang="tr-TR" sz="1600" b="1" dirty="0" smtClean="0">
                          <a:solidFill>
                            <a:srgbClr val="0033CC"/>
                          </a:solidFill>
                          <a:effectLst/>
                        </a:rPr>
                        <a:t> </a:t>
                      </a:r>
                      <a:r>
                        <a:rPr lang="fr-FR" sz="1600" b="1" dirty="0" smtClean="0">
                          <a:solidFill>
                            <a:srgbClr val="0033CC"/>
                          </a:solidFill>
                          <a:effectLst/>
                        </a:rPr>
                        <a:t>2</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latin typeface="+mn-lt"/>
                          <a:ea typeface="+mn-ea"/>
                          <a:cs typeface="+mn-cs"/>
                        </a:rPr>
                        <a:t>   0,2</a:t>
                      </a:r>
                      <a:endParaRPr lang="tr-TR" sz="1200" b="1" dirty="0">
                        <a:solidFill>
                          <a:srgbClr val="0033CC"/>
                        </a:solidFill>
                        <a:effectLst/>
                        <a:latin typeface="Cambria"/>
                        <a:ea typeface="MS Mincho"/>
                        <a:cs typeface="Cambria"/>
                      </a:endParaRPr>
                    </a:p>
                  </a:txBody>
                  <a:tcPr marL="68580" marR="68580" marT="0" marB="0"/>
                </a:tc>
              </a:tr>
              <a:tr h="229193">
                <a:tc>
                  <a:txBody>
                    <a:bodyPr/>
                    <a:lstStyle/>
                    <a:p>
                      <a:pPr>
                        <a:spcAft>
                          <a:spcPts val="0"/>
                        </a:spcAft>
                      </a:pPr>
                      <a:r>
                        <a:rPr lang="fr-FR" sz="1600" dirty="0" smtClean="0">
                          <a:effectLst/>
                        </a:rPr>
                        <a:t>T</a:t>
                      </a:r>
                      <a:r>
                        <a:rPr lang="tr-TR" sz="1600" dirty="0" smtClean="0">
                          <a:effectLst/>
                        </a:rPr>
                        <a:t>OPLAM</a:t>
                      </a:r>
                      <a:r>
                        <a:rPr lang="tr-TR" sz="1600" baseline="0" dirty="0" smtClean="0">
                          <a:effectLst/>
                        </a:rPr>
                        <a:t>  AKD. ÜLK.</a:t>
                      </a:r>
                      <a:endParaRPr lang="tr-TR" sz="1200" dirty="0">
                        <a:effectLst/>
                        <a:latin typeface="Cambria"/>
                        <a:ea typeface="MS Mincho"/>
                        <a:cs typeface="Cambria"/>
                      </a:endParaRPr>
                    </a:p>
                  </a:txBody>
                  <a:tcPr marL="68580" marR="68580" marT="0" marB="0"/>
                </a:tc>
                <a:tc>
                  <a:txBody>
                    <a:bodyPr/>
                    <a:lstStyle/>
                    <a:p>
                      <a:pPr algn="ctr">
                        <a:spcAft>
                          <a:spcPts val="0"/>
                        </a:spcAft>
                      </a:pPr>
                      <a:r>
                        <a:rPr lang="tr-TR" sz="1400" b="1" dirty="0" smtClean="0">
                          <a:solidFill>
                            <a:srgbClr val="0033CC"/>
                          </a:solidFill>
                          <a:effectLst/>
                          <a:latin typeface="Arial Black" panose="020B0A04020102020204" pitchFamily="34" charset="0"/>
                          <a:ea typeface="+mn-ea"/>
                          <a:cs typeface="+mn-cs"/>
                        </a:rPr>
                        <a:t>498</a:t>
                      </a:r>
                      <a:endParaRPr lang="tr-TR" sz="1400" b="1" dirty="0">
                        <a:solidFill>
                          <a:srgbClr val="0033CC"/>
                        </a:solidFill>
                        <a:effectLst/>
                        <a:latin typeface="Arial Black" panose="020B0A04020102020204" pitchFamily="34" charset="0"/>
                        <a:ea typeface="MS Mincho"/>
                        <a:cs typeface="Cambria"/>
                      </a:endParaRPr>
                    </a:p>
                  </a:txBody>
                  <a:tcPr marL="68580" marR="68580" marT="0" marB="0"/>
                </a:tc>
                <a:tc>
                  <a:txBody>
                    <a:bodyPr/>
                    <a:lstStyle/>
                    <a:p>
                      <a:pPr algn="ctr">
                        <a:spcAft>
                          <a:spcPts val="0"/>
                        </a:spcAft>
                      </a:pPr>
                      <a:r>
                        <a:rPr lang="tr-TR" sz="1400" b="1" dirty="0" smtClean="0">
                          <a:solidFill>
                            <a:srgbClr val="0033CC"/>
                          </a:solidFill>
                          <a:effectLst/>
                          <a:latin typeface="Arial Black" panose="020B0A04020102020204" pitchFamily="34" charset="0"/>
                          <a:ea typeface="+mn-ea"/>
                          <a:cs typeface="+mn-cs"/>
                        </a:rPr>
                        <a:t>401</a:t>
                      </a:r>
                      <a:endParaRPr lang="tr-TR" sz="1400" b="1" dirty="0">
                        <a:solidFill>
                          <a:srgbClr val="0033CC"/>
                        </a:solidFill>
                        <a:effectLst/>
                        <a:latin typeface="Arial Black" panose="020B0A04020102020204" pitchFamily="34" charset="0"/>
                        <a:ea typeface="MS Mincho"/>
                        <a:cs typeface="Cambria"/>
                      </a:endParaRPr>
                    </a:p>
                  </a:txBody>
                  <a:tcPr marL="68580" marR="68580" marT="0" marB="0"/>
                </a:tc>
                <a:tc>
                  <a:txBody>
                    <a:bodyPr/>
                    <a:lstStyle/>
                    <a:p>
                      <a:pPr algn="ctr">
                        <a:spcAft>
                          <a:spcPts val="0"/>
                        </a:spcAft>
                      </a:pPr>
                      <a:r>
                        <a:rPr lang="fr-FR" sz="1400" b="1" dirty="0" smtClean="0">
                          <a:solidFill>
                            <a:srgbClr val="0033CC"/>
                          </a:solidFill>
                          <a:effectLst/>
                          <a:latin typeface="Arial Black" panose="020B0A04020102020204" pitchFamily="34" charset="0"/>
                        </a:rPr>
                        <a:t>1</a:t>
                      </a:r>
                      <a:r>
                        <a:rPr lang="tr-TR" sz="1400" b="1" dirty="0" smtClean="0">
                          <a:solidFill>
                            <a:srgbClr val="0033CC"/>
                          </a:solidFill>
                          <a:effectLst/>
                          <a:latin typeface="Arial Black" panose="020B0A04020102020204" pitchFamily="34" charset="0"/>
                        </a:rPr>
                        <a:t>1</a:t>
                      </a:r>
                      <a:endParaRPr lang="tr-TR" sz="1400" b="1" dirty="0">
                        <a:solidFill>
                          <a:srgbClr val="0033CC"/>
                        </a:solidFill>
                        <a:effectLst/>
                        <a:latin typeface="Arial Black" panose="020B0A04020102020204" pitchFamily="34" charset="0"/>
                        <a:ea typeface="MS Mincho"/>
                        <a:cs typeface="Cambria"/>
                      </a:endParaRPr>
                    </a:p>
                  </a:txBody>
                  <a:tcPr marL="68580" marR="68580" marT="0" marB="0"/>
                </a:tc>
                <a:tc>
                  <a:txBody>
                    <a:bodyPr/>
                    <a:lstStyle/>
                    <a:p>
                      <a:pPr algn="ctr">
                        <a:spcAft>
                          <a:spcPts val="0"/>
                        </a:spcAft>
                      </a:pPr>
                      <a:r>
                        <a:rPr lang="tr-TR" sz="1400" b="1" dirty="0" smtClean="0">
                          <a:solidFill>
                            <a:srgbClr val="0033CC"/>
                          </a:solidFill>
                          <a:effectLst/>
                          <a:latin typeface="Arial Black" panose="020B0A04020102020204" pitchFamily="34" charset="0"/>
                          <a:ea typeface="+mn-ea"/>
                          <a:cs typeface="+mn-cs"/>
                        </a:rPr>
                        <a:t>910</a:t>
                      </a:r>
                      <a:endParaRPr lang="tr-TR" sz="1400" b="1" dirty="0">
                        <a:solidFill>
                          <a:srgbClr val="0033CC"/>
                        </a:solidFill>
                        <a:effectLst/>
                        <a:latin typeface="Arial Black" panose="020B0A04020102020204" pitchFamily="34" charset="0"/>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latin typeface="Arial Black" panose="020B0A04020102020204" pitchFamily="34" charset="0"/>
                        </a:rPr>
                        <a:t>73,</a:t>
                      </a:r>
                      <a:r>
                        <a:rPr lang="tr-TR" sz="1600" b="1" dirty="0" smtClean="0">
                          <a:solidFill>
                            <a:srgbClr val="0033CC"/>
                          </a:solidFill>
                          <a:effectLst/>
                          <a:latin typeface="Arial Black" panose="020B0A04020102020204" pitchFamily="34" charset="0"/>
                        </a:rPr>
                        <a:t>4</a:t>
                      </a:r>
                      <a:endParaRPr lang="tr-TR" sz="1200" b="1" dirty="0">
                        <a:solidFill>
                          <a:srgbClr val="0033CC"/>
                        </a:solidFill>
                        <a:effectLst/>
                        <a:latin typeface="Arial Black" panose="020B0A04020102020204" pitchFamily="34" charset="0"/>
                        <a:ea typeface="MS Mincho"/>
                        <a:cs typeface="Cambria"/>
                      </a:endParaRPr>
                    </a:p>
                  </a:txBody>
                  <a:tcPr marL="68580" marR="68580" marT="0" marB="0"/>
                </a:tc>
              </a:tr>
              <a:tr h="229193">
                <a:tc>
                  <a:txBody>
                    <a:bodyPr/>
                    <a:lstStyle/>
                    <a:p>
                      <a:pPr>
                        <a:spcAft>
                          <a:spcPts val="0"/>
                        </a:spcAft>
                      </a:pPr>
                      <a:r>
                        <a:rPr lang="tr-TR" sz="1600" dirty="0" smtClean="0">
                          <a:effectLst/>
                          <a:latin typeface="+mn-lt"/>
                          <a:ea typeface="+mn-ea"/>
                          <a:cs typeface="+mn-cs"/>
                        </a:rPr>
                        <a:t>TOPLAM</a:t>
                      </a:r>
                      <a:r>
                        <a:rPr lang="tr-TR" sz="1600" baseline="0" dirty="0" smtClean="0">
                          <a:effectLst/>
                          <a:latin typeface="+mn-lt"/>
                          <a:ea typeface="+mn-ea"/>
                          <a:cs typeface="+mn-cs"/>
                        </a:rPr>
                        <a:t>  DİĞ.  ÜLK.</a:t>
                      </a:r>
                      <a:endParaRPr lang="tr-TR" sz="1200" dirty="0">
                        <a:effectLst/>
                        <a:latin typeface="Cambria"/>
                        <a:ea typeface="MS Mincho"/>
                        <a:cs typeface="Cambria"/>
                      </a:endParaRPr>
                    </a:p>
                  </a:txBody>
                  <a:tcPr marL="68580" marR="68580" marT="0" marB="0"/>
                </a:tc>
                <a:tc>
                  <a:txBody>
                    <a:bodyPr/>
                    <a:lstStyle/>
                    <a:p>
                      <a:pPr algn="ctr">
                        <a:spcAft>
                          <a:spcPts val="0"/>
                        </a:spcAft>
                      </a:pPr>
                      <a:r>
                        <a:rPr lang="tr-TR" sz="1400" b="1" dirty="0" smtClean="0">
                          <a:solidFill>
                            <a:srgbClr val="0033CC"/>
                          </a:solidFill>
                          <a:effectLst/>
                          <a:latin typeface="Arial Black" panose="020B0A04020102020204" pitchFamily="34" charset="0"/>
                        </a:rPr>
                        <a:t> </a:t>
                      </a:r>
                      <a:r>
                        <a:rPr lang="fr-FR" sz="1400" b="1" dirty="0" smtClean="0">
                          <a:solidFill>
                            <a:srgbClr val="0033CC"/>
                          </a:solidFill>
                          <a:effectLst/>
                          <a:latin typeface="Arial Black" panose="020B0A04020102020204" pitchFamily="34" charset="0"/>
                        </a:rPr>
                        <a:t>8</a:t>
                      </a:r>
                      <a:r>
                        <a:rPr lang="tr-TR" sz="1400" b="1" dirty="0" smtClean="0">
                          <a:solidFill>
                            <a:srgbClr val="0033CC"/>
                          </a:solidFill>
                          <a:effectLst/>
                          <a:latin typeface="Arial Black" panose="020B0A04020102020204" pitchFamily="34" charset="0"/>
                        </a:rPr>
                        <a:t>5</a:t>
                      </a:r>
                      <a:endParaRPr lang="tr-TR" sz="1400" b="1" dirty="0">
                        <a:solidFill>
                          <a:srgbClr val="0033CC"/>
                        </a:solidFill>
                        <a:effectLst/>
                        <a:latin typeface="Arial Black" panose="020B0A04020102020204" pitchFamily="34" charset="0"/>
                        <a:ea typeface="MS Mincho"/>
                        <a:cs typeface="Cambria"/>
                      </a:endParaRPr>
                    </a:p>
                  </a:txBody>
                  <a:tcPr marL="68580" marR="68580" marT="0" marB="0"/>
                </a:tc>
                <a:tc>
                  <a:txBody>
                    <a:bodyPr/>
                    <a:lstStyle/>
                    <a:p>
                      <a:pPr algn="ctr">
                        <a:spcAft>
                          <a:spcPts val="0"/>
                        </a:spcAft>
                      </a:pPr>
                      <a:r>
                        <a:rPr lang="tr-TR" sz="1400" b="1" dirty="0" smtClean="0">
                          <a:solidFill>
                            <a:srgbClr val="0033CC"/>
                          </a:solidFill>
                          <a:effectLst/>
                          <a:latin typeface="Arial Black" panose="020B0A04020102020204" pitchFamily="34" charset="0"/>
                        </a:rPr>
                        <a:t>208</a:t>
                      </a:r>
                      <a:endParaRPr lang="tr-TR" sz="1400" b="1" dirty="0">
                        <a:solidFill>
                          <a:srgbClr val="0033CC"/>
                        </a:solidFill>
                        <a:effectLst/>
                        <a:latin typeface="Arial Black" panose="020B0A04020102020204" pitchFamily="34" charset="0"/>
                        <a:ea typeface="MS Mincho"/>
                        <a:cs typeface="Cambria"/>
                      </a:endParaRPr>
                    </a:p>
                  </a:txBody>
                  <a:tcPr marL="68580" marR="68580" marT="0" marB="0"/>
                </a:tc>
                <a:tc>
                  <a:txBody>
                    <a:bodyPr/>
                    <a:lstStyle/>
                    <a:p>
                      <a:pPr algn="ctr">
                        <a:spcAft>
                          <a:spcPts val="0"/>
                        </a:spcAft>
                      </a:pPr>
                      <a:r>
                        <a:rPr lang="tr-TR" sz="1400" b="1" dirty="0" smtClean="0">
                          <a:solidFill>
                            <a:srgbClr val="0033CC"/>
                          </a:solidFill>
                          <a:effectLst/>
                          <a:latin typeface="Arial Black" panose="020B0A04020102020204" pitchFamily="34" charset="0"/>
                          <a:ea typeface="+mn-ea"/>
                          <a:cs typeface="+mn-cs"/>
                        </a:rPr>
                        <a:t>37</a:t>
                      </a:r>
                      <a:endParaRPr lang="tr-TR" sz="1400" b="1" dirty="0">
                        <a:solidFill>
                          <a:srgbClr val="0033CC"/>
                        </a:solidFill>
                        <a:effectLst/>
                        <a:latin typeface="Arial Black" panose="020B0A04020102020204" pitchFamily="34" charset="0"/>
                        <a:ea typeface="MS Mincho"/>
                        <a:cs typeface="Cambria"/>
                      </a:endParaRPr>
                    </a:p>
                  </a:txBody>
                  <a:tcPr marL="68580" marR="68580" marT="0" marB="0"/>
                </a:tc>
                <a:tc>
                  <a:txBody>
                    <a:bodyPr/>
                    <a:lstStyle/>
                    <a:p>
                      <a:pPr algn="ctr">
                        <a:spcAft>
                          <a:spcPts val="0"/>
                        </a:spcAft>
                      </a:pPr>
                      <a:r>
                        <a:rPr lang="fr-FR" sz="1400" b="1" dirty="0" smtClean="0">
                          <a:solidFill>
                            <a:srgbClr val="0033CC"/>
                          </a:solidFill>
                          <a:effectLst/>
                          <a:latin typeface="Arial Black" panose="020B0A04020102020204" pitchFamily="34" charset="0"/>
                        </a:rPr>
                        <a:t>3</a:t>
                      </a:r>
                      <a:r>
                        <a:rPr lang="tr-TR" sz="1400" b="1" dirty="0" smtClean="0">
                          <a:solidFill>
                            <a:srgbClr val="0033CC"/>
                          </a:solidFill>
                          <a:effectLst/>
                          <a:latin typeface="Arial Black" panose="020B0A04020102020204" pitchFamily="34" charset="0"/>
                        </a:rPr>
                        <a:t>30</a:t>
                      </a:r>
                      <a:endParaRPr lang="tr-TR" sz="1400" b="1" dirty="0">
                        <a:solidFill>
                          <a:srgbClr val="0033CC"/>
                        </a:solidFill>
                        <a:effectLst/>
                        <a:latin typeface="Arial Black" panose="020B0A04020102020204" pitchFamily="34" charset="0"/>
                        <a:ea typeface="MS Mincho"/>
                        <a:cs typeface="Cambria"/>
                      </a:endParaRPr>
                    </a:p>
                  </a:txBody>
                  <a:tcPr marL="68580" marR="68580" marT="0" marB="0"/>
                </a:tc>
                <a:tc>
                  <a:txBody>
                    <a:bodyPr/>
                    <a:lstStyle/>
                    <a:p>
                      <a:pPr algn="ctr">
                        <a:spcAft>
                          <a:spcPts val="0"/>
                        </a:spcAft>
                      </a:pPr>
                      <a:r>
                        <a:rPr lang="fr-FR" sz="1600" b="1" dirty="0">
                          <a:solidFill>
                            <a:srgbClr val="0033CC"/>
                          </a:solidFill>
                          <a:effectLst/>
                          <a:latin typeface="Arial Black" panose="020B0A04020102020204" pitchFamily="34" charset="0"/>
                        </a:rPr>
                        <a:t> </a:t>
                      </a:r>
                      <a:r>
                        <a:rPr lang="fr-FR" sz="1600" b="1" dirty="0" smtClean="0">
                          <a:solidFill>
                            <a:srgbClr val="0033CC"/>
                          </a:solidFill>
                          <a:effectLst/>
                          <a:latin typeface="Arial Black" panose="020B0A04020102020204" pitchFamily="34" charset="0"/>
                        </a:rPr>
                        <a:t>26,</a:t>
                      </a:r>
                      <a:r>
                        <a:rPr lang="tr-TR" sz="1600" b="1" dirty="0" smtClean="0">
                          <a:solidFill>
                            <a:srgbClr val="0033CC"/>
                          </a:solidFill>
                          <a:effectLst/>
                          <a:latin typeface="Arial Black" panose="020B0A04020102020204" pitchFamily="34" charset="0"/>
                        </a:rPr>
                        <a:t>6</a:t>
                      </a:r>
                      <a:endParaRPr lang="tr-TR" sz="1200" b="1" dirty="0">
                        <a:solidFill>
                          <a:srgbClr val="0033CC"/>
                        </a:solidFill>
                        <a:effectLst/>
                        <a:latin typeface="Arial Black" panose="020B0A04020102020204" pitchFamily="34" charset="0"/>
                        <a:ea typeface="MS Mincho"/>
                        <a:cs typeface="Cambria"/>
                      </a:endParaRPr>
                    </a:p>
                  </a:txBody>
                  <a:tcPr marL="68580" marR="68580" marT="0" marB="0"/>
                </a:tc>
              </a:tr>
              <a:tr h="229193">
                <a:tc>
                  <a:txBody>
                    <a:bodyPr/>
                    <a:lstStyle/>
                    <a:p>
                      <a:pPr>
                        <a:spcAft>
                          <a:spcPts val="0"/>
                        </a:spcAft>
                      </a:pPr>
                      <a:r>
                        <a:rPr lang="tr-TR" sz="1600" dirty="0" smtClean="0">
                          <a:effectLst/>
                          <a:latin typeface="+mn-lt"/>
                          <a:ea typeface="+mn-ea"/>
                          <a:cs typeface="+mn-cs"/>
                        </a:rPr>
                        <a:t>TOPLAM</a:t>
                      </a:r>
                      <a:r>
                        <a:rPr lang="tr-TR" sz="1600" baseline="0" dirty="0" smtClean="0">
                          <a:effectLst/>
                          <a:latin typeface="+mn-lt"/>
                          <a:ea typeface="+mn-ea"/>
                          <a:cs typeface="+mn-cs"/>
                        </a:rPr>
                        <a:t>  A.B.</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400" b="1" dirty="0" smtClean="0">
                          <a:solidFill>
                            <a:srgbClr val="0033CC"/>
                          </a:solidFill>
                          <a:effectLst/>
                          <a:latin typeface="Arial Black" panose="020B0A04020102020204" pitchFamily="34" charset="0"/>
                        </a:rPr>
                        <a:t>5</a:t>
                      </a:r>
                      <a:r>
                        <a:rPr lang="tr-TR" sz="1400" b="1" dirty="0" smtClean="0">
                          <a:solidFill>
                            <a:srgbClr val="0033CC"/>
                          </a:solidFill>
                          <a:effectLst/>
                          <a:latin typeface="Arial Black" panose="020B0A04020102020204" pitchFamily="34" charset="0"/>
                        </a:rPr>
                        <a:t>83</a:t>
                      </a:r>
                      <a:endParaRPr lang="tr-TR" sz="1400" b="1" dirty="0">
                        <a:solidFill>
                          <a:srgbClr val="0033CC"/>
                        </a:solidFill>
                        <a:effectLst/>
                        <a:latin typeface="Arial Black" panose="020B0A04020102020204" pitchFamily="34" charset="0"/>
                        <a:ea typeface="MS Mincho"/>
                        <a:cs typeface="Cambria"/>
                      </a:endParaRPr>
                    </a:p>
                  </a:txBody>
                  <a:tcPr marL="68580" marR="68580" marT="0" marB="0"/>
                </a:tc>
                <a:tc>
                  <a:txBody>
                    <a:bodyPr/>
                    <a:lstStyle/>
                    <a:p>
                      <a:pPr algn="ctr">
                        <a:spcAft>
                          <a:spcPts val="0"/>
                        </a:spcAft>
                      </a:pPr>
                      <a:r>
                        <a:rPr lang="tr-TR" sz="1400" b="1" dirty="0" smtClean="0">
                          <a:solidFill>
                            <a:srgbClr val="0033CC"/>
                          </a:solidFill>
                          <a:effectLst/>
                          <a:latin typeface="Arial Black" panose="020B0A04020102020204" pitchFamily="34" charset="0"/>
                          <a:ea typeface="+mn-ea"/>
                          <a:cs typeface="+mn-cs"/>
                        </a:rPr>
                        <a:t>609</a:t>
                      </a:r>
                      <a:endParaRPr lang="tr-TR" sz="1400" b="1" dirty="0">
                        <a:solidFill>
                          <a:srgbClr val="0033CC"/>
                        </a:solidFill>
                        <a:effectLst/>
                        <a:latin typeface="Arial Black" panose="020B0A04020102020204" pitchFamily="34" charset="0"/>
                        <a:ea typeface="MS Mincho"/>
                        <a:cs typeface="Cambria"/>
                      </a:endParaRPr>
                    </a:p>
                  </a:txBody>
                  <a:tcPr marL="68580" marR="68580" marT="0" marB="0"/>
                </a:tc>
                <a:tc>
                  <a:txBody>
                    <a:bodyPr/>
                    <a:lstStyle/>
                    <a:p>
                      <a:pPr algn="ctr">
                        <a:spcAft>
                          <a:spcPts val="0"/>
                        </a:spcAft>
                      </a:pPr>
                      <a:r>
                        <a:rPr lang="tr-TR" sz="1400" b="1" dirty="0" smtClean="0">
                          <a:solidFill>
                            <a:srgbClr val="0033CC"/>
                          </a:solidFill>
                          <a:effectLst/>
                          <a:latin typeface="Arial Black" panose="020B0A04020102020204" pitchFamily="34" charset="0"/>
                          <a:ea typeface="+mn-ea"/>
                          <a:cs typeface="+mn-cs"/>
                        </a:rPr>
                        <a:t>48</a:t>
                      </a:r>
                      <a:endParaRPr lang="tr-TR" sz="1400" b="1" dirty="0">
                        <a:solidFill>
                          <a:srgbClr val="0033CC"/>
                        </a:solidFill>
                        <a:effectLst/>
                        <a:latin typeface="Arial Black" panose="020B0A04020102020204" pitchFamily="34" charset="0"/>
                        <a:ea typeface="MS Mincho"/>
                        <a:cs typeface="Cambria"/>
                      </a:endParaRPr>
                    </a:p>
                  </a:txBody>
                  <a:tcPr marL="68580" marR="68580" marT="0" marB="0"/>
                </a:tc>
                <a:tc>
                  <a:txBody>
                    <a:bodyPr/>
                    <a:lstStyle/>
                    <a:p>
                      <a:pPr algn="ctr">
                        <a:spcAft>
                          <a:spcPts val="0"/>
                        </a:spcAft>
                      </a:pPr>
                      <a:r>
                        <a:rPr lang="tr-TR" sz="1400" b="1" dirty="0" smtClean="0">
                          <a:solidFill>
                            <a:srgbClr val="0033CC"/>
                          </a:solidFill>
                          <a:effectLst/>
                          <a:latin typeface="Arial Black" panose="020B0A04020102020204" pitchFamily="34" charset="0"/>
                          <a:ea typeface="+mn-ea"/>
                          <a:cs typeface="+mn-cs"/>
                        </a:rPr>
                        <a:t>1240</a:t>
                      </a:r>
                      <a:endParaRPr lang="tr-TR" sz="1400" b="1" dirty="0">
                        <a:solidFill>
                          <a:srgbClr val="0033CC"/>
                        </a:solidFill>
                        <a:effectLst/>
                        <a:latin typeface="Arial Black" panose="020B0A04020102020204" pitchFamily="34" charset="0"/>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latin typeface="Arial Black" panose="020B0A04020102020204" pitchFamily="34" charset="0"/>
                        </a:rPr>
                        <a:t>100</a:t>
                      </a:r>
                      <a:r>
                        <a:rPr lang="tr-TR" sz="1600" b="1" dirty="0" smtClean="0">
                          <a:solidFill>
                            <a:srgbClr val="0033CC"/>
                          </a:solidFill>
                          <a:effectLst/>
                          <a:latin typeface="Arial Black" panose="020B0A04020102020204" pitchFamily="34" charset="0"/>
                        </a:rPr>
                        <a:t>,0</a:t>
                      </a:r>
                      <a:endParaRPr lang="tr-TR" sz="1200" b="1" dirty="0">
                        <a:solidFill>
                          <a:srgbClr val="0033CC"/>
                        </a:solidFill>
                        <a:effectLst/>
                        <a:latin typeface="Arial Black" panose="020B0A04020102020204" pitchFamily="34" charset="0"/>
                        <a:ea typeface="MS Mincho"/>
                        <a:cs typeface="Cambria"/>
                      </a:endParaRPr>
                    </a:p>
                  </a:txBody>
                  <a:tcPr marL="68580" marR="68580" marT="0" marB="0"/>
                </a:tc>
              </a:tr>
              <a:tr h="229193">
                <a:tc>
                  <a:txBody>
                    <a:bodyPr/>
                    <a:lstStyle/>
                    <a:p>
                      <a:pPr>
                        <a:spcAft>
                          <a:spcPts val="0"/>
                        </a:spcAft>
                      </a:pPr>
                      <a:r>
                        <a:rPr lang="tr-TR" sz="1600" dirty="0" smtClean="0">
                          <a:effectLst/>
                        </a:rPr>
                        <a:t>AKD</a:t>
                      </a:r>
                      <a:r>
                        <a:rPr lang="tr-TR" sz="1600" baseline="0" dirty="0" smtClean="0">
                          <a:effectLst/>
                        </a:rPr>
                        <a:t> ÜLK./</a:t>
                      </a:r>
                      <a:r>
                        <a:rPr lang="fr-FR" sz="1600" dirty="0" smtClean="0">
                          <a:effectLst/>
                        </a:rPr>
                        <a:t>T</a:t>
                      </a:r>
                      <a:r>
                        <a:rPr lang="tr-TR" sz="1600" dirty="0" smtClean="0">
                          <a:effectLst/>
                        </a:rPr>
                        <a:t>OP.</a:t>
                      </a:r>
                      <a:r>
                        <a:rPr lang="tr-TR" sz="1600" baseline="0" dirty="0" smtClean="0">
                          <a:effectLst/>
                        </a:rPr>
                        <a:t> AB</a:t>
                      </a:r>
                      <a:endParaRPr lang="tr-TR" sz="1200" dirty="0">
                        <a:effectLst/>
                        <a:latin typeface="Cambria"/>
                        <a:ea typeface="MS Mincho"/>
                        <a:cs typeface="Cambria"/>
                      </a:endParaRPr>
                    </a:p>
                  </a:txBody>
                  <a:tcPr marL="68580" marR="68580" marT="0" marB="0"/>
                </a:tc>
                <a:tc>
                  <a:txBody>
                    <a:bodyPr/>
                    <a:lstStyle/>
                    <a:p>
                      <a:pPr algn="ctr">
                        <a:spcAft>
                          <a:spcPts val="0"/>
                        </a:spcAft>
                      </a:pPr>
                      <a:r>
                        <a:rPr lang="tr-TR" sz="1400" b="1" dirty="0" smtClean="0">
                          <a:solidFill>
                            <a:srgbClr val="0033CC"/>
                          </a:solidFill>
                          <a:effectLst/>
                          <a:latin typeface="Arial Black" panose="020B0A04020102020204" pitchFamily="34" charset="0"/>
                        </a:rPr>
                        <a:t>% </a:t>
                      </a:r>
                      <a:r>
                        <a:rPr lang="fr-FR" sz="1400" b="1" dirty="0" smtClean="0">
                          <a:solidFill>
                            <a:srgbClr val="0033CC"/>
                          </a:solidFill>
                          <a:effectLst/>
                          <a:latin typeface="Arial Black" panose="020B0A04020102020204" pitchFamily="34" charset="0"/>
                        </a:rPr>
                        <a:t>85.</a:t>
                      </a:r>
                      <a:r>
                        <a:rPr lang="tr-TR" sz="1400" b="1" dirty="0" smtClean="0">
                          <a:solidFill>
                            <a:srgbClr val="0033CC"/>
                          </a:solidFill>
                          <a:effectLst/>
                          <a:latin typeface="Arial Black" panose="020B0A04020102020204" pitchFamily="34" charset="0"/>
                        </a:rPr>
                        <a:t>4</a:t>
                      </a:r>
                      <a:endParaRPr lang="tr-TR" sz="1400" b="1" dirty="0">
                        <a:solidFill>
                          <a:srgbClr val="0033CC"/>
                        </a:solidFill>
                        <a:effectLst/>
                        <a:latin typeface="Arial Black" panose="020B0A04020102020204" pitchFamily="34" charset="0"/>
                        <a:ea typeface="MS Mincho"/>
                        <a:cs typeface="Cambria"/>
                      </a:endParaRPr>
                    </a:p>
                  </a:txBody>
                  <a:tcPr marL="68580" marR="68580" marT="0" marB="0"/>
                </a:tc>
                <a:tc>
                  <a:txBody>
                    <a:bodyPr/>
                    <a:lstStyle/>
                    <a:p>
                      <a:pPr algn="ctr">
                        <a:spcAft>
                          <a:spcPts val="0"/>
                        </a:spcAft>
                      </a:pPr>
                      <a:r>
                        <a:rPr lang="tr-TR" sz="1400" b="1" dirty="0" smtClean="0">
                          <a:solidFill>
                            <a:srgbClr val="0033CC"/>
                          </a:solidFill>
                          <a:effectLst/>
                          <a:latin typeface="Arial Black" panose="020B0A04020102020204" pitchFamily="34" charset="0"/>
                        </a:rPr>
                        <a:t>%</a:t>
                      </a:r>
                      <a:r>
                        <a:rPr lang="fr-FR" sz="1400" b="1" dirty="0" smtClean="0">
                          <a:solidFill>
                            <a:srgbClr val="0033CC"/>
                          </a:solidFill>
                          <a:effectLst/>
                          <a:latin typeface="Arial Black" panose="020B0A04020102020204" pitchFamily="34" charset="0"/>
                        </a:rPr>
                        <a:t>6</a:t>
                      </a:r>
                      <a:r>
                        <a:rPr lang="tr-TR" sz="1400" b="1" dirty="0" smtClean="0">
                          <a:solidFill>
                            <a:srgbClr val="0033CC"/>
                          </a:solidFill>
                          <a:effectLst/>
                          <a:latin typeface="Arial Black" panose="020B0A04020102020204" pitchFamily="34" charset="0"/>
                        </a:rPr>
                        <a:t>5</a:t>
                      </a:r>
                      <a:r>
                        <a:rPr lang="fr-FR" sz="1400" b="1" dirty="0" smtClean="0">
                          <a:solidFill>
                            <a:srgbClr val="0033CC"/>
                          </a:solidFill>
                          <a:effectLst/>
                          <a:latin typeface="Arial Black" panose="020B0A04020102020204" pitchFamily="34" charset="0"/>
                        </a:rPr>
                        <a:t>,</a:t>
                      </a:r>
                      <a:r>
                        <a:rPr lang="tr-TR" sz="1400" b="1" dirty="0" smtClean="0">
                          <a:solidFill>
                            <a:srgbClr val="0033CC"/>
                          </a:solidFill>
                          <a:effectLst/>
                          <a:latin typeface="Arial Black" panose="020B0A04020102020204" pitchFamily="34" charset="0"/>
                        </a:rPr>
                        <a:t>8</a:t>
                      </a:r>
                      <a:endParaRPr lang="tr-TR" sz="1400" b="1" dirty="0">
                        <a:solidFill>
                          <a:srgbClr val="0033CC"/>
                        </a:solidFill>
                        <a:effectLst/>
                        <a:latin typeface="Arial Black" panose="020B0A04020102020204" pitchFamily="34" charset="0"/>
                        <a:ea typeface="MS Mincho"/>
                        <a:cs typeface="Cambria"/>
                      </a:endParaRPr>
                    </a:p>
                  </a:txBody>
                  <a:tcPr marL="68580" marR="68580" marT="0" marB="0"/>
                </a:tc>
                <a:tc>
                  <a:txBody>
                    <a:bodyPr/>
                    <a:lstStyle/>
                    <a:p>
                      <a:pPr algn="ctr">
                        <a:spcAft>
                          <a:spcPts val="0"/>
                        </a:spcAft>
                      </a:pPr>
                      <a:r>
                        <a:rPr lang="tr-TR" sz="1400" b="1" dirty="0" smtClean="0">
                          <a:solidFill>
                            <a:srgbClr val="0033CC"/>
                          </a:solidFill>
                          <a:effectLst/>
                          <a:latin typeface="Arial Black" panose="020B0A04020102020204" pitchFamily="34" charset="0"/>
                        </a:rPr>
                        <a:t>%</a:t>
                      </a:r>
                      <a:r>
                        <a:rPr lang="fr-FR" sz="1400" b="1" dirty="0" smtClean="0">
                          <a:solidFill>
                            <a:srgbClr val="0033CC"/>
                          </a:solidFill>
                          <a:effectLst/>
                          <a:latin typeface="Arial Black" panose="020B0A04020102020204" pitchFamily="34" charset="0"/>
                        </a:rPr>
                        <a:t>22,</a:t>
                      </a:r>
                      <a:r>
                        <a:rPr lang="tr-TR" sz="1400" b="1" dirty="0" smtClean="0">
                          <a:solidFill>
                            <a:srgbClr val="0033CC"/>
                          </a:solidFill>
                          <a:effectLst/>
                          <a:latin typeface="Arial Black" panose="020B0A04020102020204" pitchFamily="34" charset="0"/>
                        </a:rPr>
                        <a:t>9</a:t>
                      </a:r>
                      <a:endParaRPr lang="tr-TR" sz="1400" b="1" dirty="0">
                        <a:solidFill>
                          <a:srgbClr val="0033CC"/>
                        </a:solidFill>
                        <a:effectLst/>
                        <a:latin typeface="Arial Black" panose="020B0A04020102020204" pitchFamily="34" charset="0"/>
                        <a:ea typeface="MS Mincho"/>
                        <a:cs typeface="Cambria"/>
                      </a:endParaRPr>
                    </a:p>
                  </a:txBody>
                  <a:tcPr marL="68580" marR="68580" marT="0" marB="0"/>
                </a:tc>
                <a:tc>
                  <a:txBody>
                    <a:bodyPr/>
                    <a:lstStyle/>
                    <a:p>
                      <a:pPr algn="ctr">
                        <a:spcAft>
                          <a:spcPts val="0"/>
                        </a:spcAft>
                      </a:pPr>
                      <a:r>
                        <a:rPr lang="fr-FR" sz="1400" b="1" dirty="0">
                          <a:solidFill>
                            <a:srgbClr val="0033CC"/>
                          </a:solidFill>
                          <a:effectLst/>
                          <a:latin typeface="Arial Black" panose="020B0A04020102020204" pitchFamily="34" charset="0"/>
                        </a:rPr>
                        <a:t> </a:t>
                      </a:r>
                      <a:endParaRPr lang="tr-TR" sz="1400" b="1" dirty="0">
                        <a:solidFill>
                          <a:srgbClr val="0033CC"/>
                        </a:solidFill>
                        <a:effectLst/>
                        <a:latin typeface="Arial Black" panose="020B0A04020102020204" pitchFamily="34" charset="0"/>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latin typeface="Arial Black" panose="020B0A04020102020204" pitchFamily="34" charset="0"/>
                        </a:rPr>
                        <a:t>      </a:t>
                      </a:r>
                      <a:r>
                        <a:rPr lang="fr-FR" sz="1600" b="1" dirty="0" smtClean="0">
                          <a:solidFill>
                            <a:srgbClr val="0033CC"/>
                          </a:solidFill>
                          <a:effectLst/>
                          <a:latin typeface="Arial Black" panose="020B0A04020102020204" pitchFamily="34" charset="0"/>
                        </a:rPr>
                        <a:t>73.</a:t>
                      </a:r>
                      <a:r>
                        <a:rPr lang="tr-TR" sz="1600" b="1" dirty="0" smtClean="0">
                          <a:solidFill>
                            <a:srgbClr val="0033CC"/>
                          </a:solidFill>
                          <a:effectLst/>
                          <a:latin typeface="Arial Black" panose="020B0A04020102020204" pitchFamily="34" charset="0"/>
                        </a:rPr>
                        <a:t>4</a:t>
                      </a:r>
                      <a:r>
                        <a:rPr lang="fr-FR" sz="1600" b="1" dirty="0" smtClean="0">
                          <a:solidFill>
                            <a:srgbClr val="0033CC"/>
                          </a:solidFill>
                          <a:effectLst/>
                          <a:latin typeface="Arial Black" panose="020B0A04020102020204" pitchFamily="34" charset="0"/>
                        </a:rPr>
                        <a:t>%-</a:t>
                      </a:r>
                      <a:endParaRPr lang="tr-TR" sz="1200" b="1" dirty="0">
                        <a:solidFill>
                          <a:srgbClr val="0033CC"/>
                        </a:solidFill>
                        <a:effectLst/>
                        <a:latin typeface="Arial Black" panose="020B0A04020102020204" pitchFamily="34" charset="0"/>
                        <a:ea typeface="MS Mincho"/>
                        <a:cs typeface="Cambria"/>
                      </a:endParaRPr>
                    </a:p>
                  </a:txBody>
                  <a:tcPr marL="68580" marR="68580" marT="0" marB="0"/>
                </a:tc>
              </a:tr>
              <a:tr h="590872">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solidFill>
                            <a:srgbClr val="FFFF00"/>
                          </a:solidFill>
                          <a:effectLst/>
                        </a:rPr>
                        <a:t>Kaynak</a:t>
                      </a:r>
                      <a:r>
                        <a:rPr lang="fr-FR" sz="1800" dirty="0" smtClean="0">
                          <a:solidFill>
                            <a:srgbClr val="FFFF00"/>
                          </a:solidFill>
                          <a:effectLst/>
                        </a:rPr>
                        <a:t>: </a:t>
                      </a:r>
                      <a:r>
                        <a:rPr lang="tr-TR" sz="1800" dirty="0" smtClean="0">
                          <a:solidFill>
                            <a:srgbClr val="FFFF00"/>
                          </a:solidFill>
                          <a:effectLst/>
                        </a:rPr>
                        <a:t> </a:t>
                      </a:r>
                      <a:r>
                        <a:rPr lang="tr-TR" sz="1800" b="1" dirty="0" smtClean="0">
                          <a:solidFill>
                            <a:srgbClr val="FFFF00"/>
                          </a:solidFill>
                          <a:effectLst/>
                        </a:rPr>
                        <a:t>AB, </a:t>
                      </a:r>
                      <a:r>
                        <a:rPr lang="fr-FR" sz="1800" dirty="0" smtClean="0">
                          <a:solidFill>
                            <a:srgbClr val="FFFF00"/>
                          </a:solidFill>
                          <a:effectLst/>
                        </a:rPr>
                        <a:t>DOOR</a:t>
                      </a:r>
                      <a:r>
                        <a:rPr lang="tr-TR" sz="1800" b="1" baseline="0" dirty="0" smtClean="0">
                          <a:solidFill>
                            <a:srgbClr val="FFFF00"/>
                          </a:solidFill>
                          <a:effectLst/>
                        </a:rPr>
                        <a:t>  veri  tabanına dayanarak  tarafımızdan hazırlanmıştır </a:t>
                      </a:r>
                      <a:r>
                        <a:rPr lang="fr-FR" sz="1800" b="1" dirty="0" smtClean="0">
                          <a:solidFill>
                            <a:srgbClr val="FFFF00"/>
                          </a:solidFill>
                          <a:effectLst/>
                        </a:rPr>
                        <a:t> (</a:t>
                      </a:r>
                      <a:r>
                        <a:rPr lang="tr-TR" sz="1800" b="1" dirty="0" smtClean="0">
                          <a:solidFill>
                            <a:srgbClr val="FFFF00"/>
                          </a:solidFill>
                          <a:effectLst/>
                        </a:rPr>
                        <a:t>20</a:t>
                      </a:r>
                      <a:r>
                        <a:rPr lang="tr-TR" sz="1800" b="1" baseline="0" dirty="0" smtClean="0">
                          <a:solidFill>
                            <a:srgbClr val="FFFF00"/>
                          </a:solidFill>
                          <a:effectLst/>
                        </a:rPr>
                        <a:t>  Ağustos  </a:t>
                      </a:r>
                      <a:r>
                        <a:rPr lang="fr-FR" sz="1800" b="1" dirty="0" smtClean="0">
                          <a:solidFill>
                            <a:srgbClr val="FFFF00"/>
                          </a:solidFill>
                          <a:effectLst/>
                        </a:rPr>
                        <a:t>2014)</a:t>
                      </a:r>
                      <a:endParaRPr lang="tr-TR" sz="1800" b="1" dirty="0" smtClean="0">
                        <a:solidFill>
                          <a:srgbClr val="FFFF00"/>
                        </a:solidFill>
                        <a:effectLst/>
                        <a:latin typeface="Cambria"/>
                        <a:ea typeface="MS Mincho"/>
                        <a:cs typeface="Cambria"/>
                      </a:endParaRPr>
                    </a:p>
                    <a:p>
                      <a:pPr>
                        <a:spcAft>
                          <a:spcPts val="0"/>
                        </a:spcAft>
                      </a:pPr>
                      <a:endParaRPr lang="tr-TR" sz="1800" dirty="0" smtClean="0">
                        <a:solidFill>
                          <a:srgbClr val="FFFF00"/>
                        </a:solidFill>
                        <a:effectLst/>
                        <a:latin typeface="Cambria"/>
                        <a:ea typeface="MS Mincho"/>
                        <a:cs typeface="Cambria"/>
                      </a:endParaRPr>
                    </a:p>
                    <a:p>
                      <a:pPr>
                        <a:spcAft>
                          <a:spcPts val="0"/>
                        </a:spcAft>
                      </a:pPr>
                      <a:r>
                        <a:rPr lang="tr-TR" sz="1800" dirty="0" smtClean="0">
                          <a:solidFill>
                            <a:srgbClr val="FFFF00"/>
                          </a:solidFill>
                          <a:effectLst/>
                        </a:rPr>
                        <a:t> </a:t>
                      </a:r>
                      <a:endParaRPr lang="tr-TR" sz="1800" dirty="0">
                        <a:solidFill>
                          <a:srgbClr val="FFFF00"/>
                        </a:solidFill>
                        <a:effectLst/>
                        <a:latin typeface="Cambria"/>
                        <a:ea typeface="MS Mincho"/>
                        <a:cs typeface="Cambria"/>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51592"/>
            <a:ext cx="3456384"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3550756"/>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69883"/>
            <a:ext cx="8856985" cy="1126869"/>
          </a:xfrm>
        </p:spPr>
        <p:txBody>
          <a:bodyPr>
            <a:noAutofit/>
          </a:bodyPr>
          <a:lstStyle/>
          <a:p>
            <a:r>
              <a:rPr lang="tr-TR" sz="2000" b="1" dirty="0" smtClean="0">
                <a:solidFill>
                  <a:srgbClr val="0070C0"/>
                </a:solidFill>
                <a:latin typeface="Berlin Sans FB" panose="020E0602020502020306" pitchFamily="34" charset="0"/>
                <a:cs typeface="Aharoni" panose="02010803020104030203" pitchFamily="2" charset="-79"/>
              </a:rPr>
              <a:t/>
            </a:r>
            <a:br>
              <a:rPr lang="tr-TR" sz="2000" b="1" dirty="0" smtClean="0">
                <a:solidFill>
                  <a:srgbClr val="0070C0"/>
                </a:solidFill>
                <a:latin typeface="Berlin Sans FB" panose="020E0602020502020306" pitchFamily="34" charset="0"/>
                <a:cs typeface="Aharoni" panose="02010803020104030203" pitchFamily="2" charset="-79"/>
              </a:rPr>
            </a:br>
            <a:r>
              <a:rPr lang="tr-TR" sz="2000" b="1" dirty="0">
                <a:solidFill>
                  <a:srgbClr val="0070C0"/>
                </a:solidFill>
                <a:latin typeface="Berlin Sans FB" panose="020E0602020502020306" pitchFamily="34" charset="0"/>
                <a:cs typeface="Aharoni" panose="02010803020104030203" pitchFamily="2" charset="-79"/>
              </a:rPr>
              <a:t/>
            </a:r>
            <a:br>
              <a:rPr lang="tr-TR" sz="2000" b="1" dirty="0">
                <a:solidFill>
                  <a:srgbClr val="0070C0"/>
                </a:solidFill>
                <a:latin typeface="Berlin Sans FB" panose="020E0602020502020306" pitchFamily="34" charset="0"/>
                <a:cs typeface="Aharoni" panose="02010803020104030203" pitchFamily="2" charset="-79"/>
              </a:rPr>
            </a:br>
            <a:r>
              <a:rPr lang="tr-TR" sz="2000" b="1" dirty="0" smtClean="0">
                <a:solidFill>
                  <a:srgbClr val="0070C0"/>
                </a:solidFill>
                <a:latin typeface="Berlin Sans FB" panose="020E0602020502020306" pitchFamily="34" charset="0"/>
                <a:cs typeface="Aharoni" panose="02010803020104030203" pitchFamily="2" charset="-79"/>
              </a:rPr>
              <a:t> </a:t>
            </a:r>
            <a:br>
              <a:rPr lang="tr-TR" sz="2000" b="1" dirty="0" smtClean="0">
                <a:solidFill>
                  <a:srgbClr val="0070C0"/>
                </a:solidFill>
                <a:latin typeface="Berlin Sans FB" panose="020E0602020502020306" pitchFamily="34" charset="0"/>
                <a:cs typeface="Aharoni" panose="02010803020104030203" pitchFamily="2" charset="-79"/>
              </a:rPr>
            </a:br>
            <a:r>
              <a:rPr lang="tr-TR" sz="2000" b="1" dirty="0" smtClean="0">
                <a:solidFill>
                  <a:srgbClr val="0070C0"/>
                </a:solidFill>
                <a:latin typeface="Berlin Sans FB" panose="020E0602020502020306" pitchFamily="34" charset="0"/>
                <a:cs typeface="Aharoni" panose="02010803020104030203" pitchFamily="2" charset="-79"/>
              </a:rPr>
              <a:t>AVRUPA BİRLİĞİ COĞRAFİ İŞARETLİ </a:t>
            </a:r>
            <a:br>
              <a:rPr lang="tr-TR" sz="2000" b="1" dirty="0" smtClean="0">
                <a:solidFill>
                  <a:srgbClr val="0070C0"/>
                </a:solidFill>
                <a:latin typeface="Berlin Sans FB" panose="020E0602020502020306" pitchFamily="34" charset="0"/>
                <a:cs typeface="Aharoni" panose="02010803020104030203" pitchFamily="2" charset="-79"/>
              </a:rPr>
            </a:br>
            <a:r>
              <a:rPr lang="tr-TR" sz="2000" b="1" dirty="0" smtClean="0">
                <a:solidFill>
                  <a:srgbClr val="0070C0"/>
                </a:solidFill>
                <a:latin typeface="Berlin Sans FB" panose="020E0602020502020306" pitchFamily="34" charset="0"/>
                <a:cs typeface="Aharoni" panose="02010803020104030203" pitchFamily="2" charset="-79"/>
              </a:rPr>
              <a:t>ŞARAPLARI İÇİNDE </a:t>
            </a:r>
            <a:br>
              <a:rPr lang="tr-TR" sz="2000" b="1" dirty="0" smtClean="0">
                <a:solidFill>
                  <a:srgbClr val="0070C0"/>
                </a:solidFill>
                <a:latin typeface="Berlin Sans FB" panose="020E0602020502020306" pitchFamily="34" charset="0"/>
                <a:cs typeface="Aharoni" panose="02010803020104030203" pitchFamily="2" charset="-79"/>
              </a:rPr>
            </a:br>
            <a:r>
              <a:rPr lang="tr-TR" sz="2000" b="1" dirty="0">
                <a:solidFill>
                  <a:srgbClr val="0070C0"/>
                </a:solidFill>
                <a:latin typeface="Berlin Sans FB" panose="020E0602020502020306" pitchFamily="34" charset="0"/>
                <a:cs typeface="Aharoni" panose="02010803020104030203" pitchFamily="2" charset="-79"/>
              </a:rPr>
              <a:t>AKDENİZ  ÜLKELERİ</a:t>
            </a:r>
            <a:r>
              <a:rPr lang="tr-TR" sz="2000" b="1" dirty="0" smtClean="0">
                <a:solidFill>
                  <a:srgbClr val="0070C0"/>
                </a:solidFill>
                <a:latin typeface="Berlin Sans FB" panose="020E0602020502020306" pitchFamily="34" charset="0"/>
                <a:cs typeface="Aharoni" panose="02010803020104030203" pitchFamily="2" charset="-79"/>
              </a:rPr>
              <a:t>  </a:t>
            </a:r>
            <a:br>
              <a:rPr lang="tr-TR" sz="2000" b="1" dirty="0" smtClean="0">
                <a:solidFill>
                  <a:srgbClr val="0070C0"/>
                </a:solidFill>
                <a:latin typeface="Berlin Sans FB" panose="020E0602020502020306" pitchFamily="34" charset="0"/>
                <a:cs typeface="Aharoni" panose="02010803020104030203" pitchFamily="2" charset="-79"/>
              </a:rPr>
            </a:br>
            <a:r>
              <a:rPr lang="tr-TR" sz="2000" b="1" dirty="0" smtClean="0">
                <a:solidFill>
                  <a:srgbClr val="0070C0"/>
                </a:solidFill>
                <a:latin typeface="Berlin Sans FB" panose="020E0602020502020306" pitchFamily="34" charset="0"/>
                <a:cs typeface="Aharoni" panose="02010803020104030203" pitchFamily="2" charset="-79"/>
              </a:rPr>
              <a:t>                                          </a:t>
            </a:r>
            <a:r>
              <a:rPr lang="tr-TR" sz="2000" b="1" dirty="0">
                <a:solidFill>
                  <a:srgbClr val="0070C0"/>
                </a:solidFill>
                <a:latin typeface="Berlin Sans FB" panose="020E0602020502020306" pitchFamily="34" charset="0"/>
                <a:cs typeface="Aharoni" panose="02010803020104030203" pitchFamily="2" charset="-79"/>
              </a:rPr>
              <a:t/>
            </a:r>
            <a:br>
              <a:rPr lang="tr-TR" sz="2000" b="1" dirty="0">
                <a:solidFill>
                  <a:srgbClr val="0070C0"/>
                </a:solidFill>
                <a:latin typeface="Berlin Sans FB" panose="020E0602020502020306" pitchFamily="34" charset="0"/>
                <a:cs typeface="Aharoni" panose="02010803020104030203" pitchFamily="2" charset="-79"/>
              </a:rPr>
            </a:br>
            <a:r>
              <a:rPr lang="tr-TR" sz="2000" b="1" dirty="0">
                <a:solidFill>
                  <a:srgbClr val="0070C0"/>
                </a:solidFill>
                <a:latin typeface="Berlin Sans FB" panose="020E0602020502020306" pitchFamily="34" charset="0"/>
                <a:cs typeface="Aharoni" panose="02010803020104030203" pitchFamily="2" charset="-79"/>
              </a:rPr>
              <a:t>                                            </a:t>
            </a:r>
            <a:r>
              <a:rPr lang="tr-TR" sz="2800" b="1" dirty="0" smtClean="0">
                <a:solidFill>
                  <a:srgbClr val="0070C0"/>
                </a:solidFill>
                <a:latin typeface="+mn-lt"/>
              </a:rPr>
              <a:t/>
            </a:r>
            <a:br>
              <a:rPr lang="tr-TR" sz="2800" b="1" dirty="0" smtClean="0">
                <a:solidFill>
                  <a:srgbClr val="0070C0"/>
                </a:solidFill>
                <a:latin typeface="+mn-lt"/>
              </a:rPr>
            </a:br>
            <a:r>
              <a:rPr lang="tr-TR" sz="2800" b="1" dirty="0" smtClean="0">
                <a:solidFill>
                  <a:srgbClr val="0070C0"/>
                </a:solidFill>
                <a:latin typeface="+mn-lt"/>
              </a:rPr>
              <a:t> </a:t>
            </a:r>
            <a:endParaRPr lang="tr-TR" sz="2800" b="1" dirty="0">
              <a:solidFill>
                <a:srgbClr val="0070C0"/>
              </a:solidFill>
              <a:latin typeface="+mn-lt"/>
            </a:endParaRPr>
          </a:p>
        </p:txBody>
      </p:sp>
      <p:graphicFrame>
        <p:nvGraphicFramePr>
          <p:cNvPr id="4" name="Tablo 3"/>
          <p:cNvGraphicFramePr>
            <a:graphicFrameLocks noGrp="1"/>
          </p:cNvGraphicFramePr>
          <p:nvPr>
            <p:extLst>
              <p:ext uri="{D42A27DB-BD31-4B8C-83A1-F6EECF244321}">
                <p14:modId xmlns:p14="http://schemas.microsoft.com/office/powerpoint/2010/main" val="2390893901"/>
              </p:ext>
            </p:extLst>
          </p:nvPr>
        </p:nvGraphicFramePr>
        <p:xfrm>
          <a:off x="179512" y="1412776"/>
          <a:ext cx="8847538" cy="5357232"/>
        </p:xfrm>
        <a:graphic>
          <a:graphicData uri="http://schemas.openxmlformats.org/drawingml/2006/table">
            <a:tbl>
              <a:tblPr firstRow="1" firstCol="1" bandRow="1" bandCol="1">
                <a:tableStyleId>{5C22544A-7EE6-4342-B048-85BDC9FD1C3A}</a:tableStyleId>
              </a:tblPr>
              <a:tblGrid>
                <a:gridCol w="2057400"/>
                <a:gridCol w="2057400"/>
                <a:gridCol w="2057400"/>
                <a:gridCol w="2675338"/>
              </a:tblGrid>
              <a:tr h="559667">
                <a:tc gridSpan="4">
                  <a:txBody>
                    <a:bodyPr/>
                    <a:lstStyle/>
                    <a:p>
                      <a:pPr algn="ctr">
                        <a:spcAft>
                          <a:spcPts val="0"/>
                        </a:spcAft>
                      </a:pPr>
                      <a:r>
                        <a:rPr lang="tr-TR" sz="2000" dirty="0" smtClean="0">
                          <a:solidFill>
                            <a:srgbClr val="FFFF00"/>
                          </a:solidFill>
                          <a:effectLst/>
                        </a:rPr>
                        <a:t> ŞARAPLAR  : PDO</a:t>
                      </a:r>
                      <a:r>
                        <a:rPr lang="tr-TR" sz="2000" baseline="0" dirty="0" smtClean="0">
                          <a:solidFill>
                            <a:srgbClr val="FFFF00"/>
                          </a:solidFill>
                          <a:effectLst/>
                        </a:rPr>
                        <a:t> - PGI </a:t>
                      </a:r>
                      <a:r>
                        <a:rPr lang="fr-FR" sz="2000" dirty="0" smtClean="0">
                          <a:solidFill>
                            <a:srgbClr val="FFFF00"/>
                          </a:solidFill>
                          <a:effectLst/>
                        </a:rPr>
                        <a:t>(</a:t>
                      </a:r>
                      <a:r>
                        <a:rPr lang="tr-TR" sz="2000" dirty="0" smtClean="0">
                          <a:solidFill>
                            <a:srgbClr val="FFFF00"/>
                          </a:solidFill>
                          <a:effectLst/>
                        </a:rPr>
                        <a:t>20</a:t>
                      </a:r>
                      <a:r>
                        <a:rPr lang="tr-TR" sz="2000" baseline="0" dirty="0" smtClean="0">
                          <a:solidFill>
                            <a:srgbClr val="FFFF00"/>
                          </a:solidFill>
                          <a:effectLst/>
                        </a:rPr>
                        <a:t> Ağustos 2014</a:t>
                      </a:r>
                      <a:r>
                        <a:rPr lang="fr-FR" sz="2000" dirty="0" smtClean="0">
                          <a:solidFill>
                            <a:srgbClr val="FFFF00"/>
                          </a:solidFill>
                          <a:effectLst/>
                        </a:rPr>
                        <a:t>) –</a:t>
                      </a:r>
                      <a:endParaRPr lang="tr-TR" sz="2000" dirty="0" smtClean="0">
                        <a:solidFill>
                          <a:srgbClr val="FFFF00"/>
                        </a:solidFill>
                        <a:effectLst/>
                      </a:endParaRPr>
                    </a:p>
                    <a:p>
                      <a:pPr algn="ctr">
                        <a:spcAft>
                          <a:spcPts val="0"/>
                        </a:spcAft>
                      </a:pPr>
                      <a:r>
                        <a:rPr lang="fr-FR" sz="2000" dirty="0" smtClean="0">
                          <a:solidFill>
                            <a:srgbClr val="FFFF00"/>
                          </a:solidFill>
                          <a:effectLst/>
                        </a:rPr>
                        <a:t>1234/2007  n° </a:t>
                      </a:r>
                      <a:r>
                        <a:rPr lang="tr-TR" sz="2000" baseline="0" dirty="0" smtClean="0">
                          <a:solidFill>
                            <a:srgbClr val="FFFF00"/>
                          </a:solidFill>
                          <a:effectLst/>
                        </a:rPr>
                        <a:t> Konsey  tüzüğü</a:t>
                      </a:r>
                      <a:endParaRPr lang="tr-TR" sz="2000" dirty="0">
                        <a:solidFill>
                          <a:srgbClr val="FFFF00"/>
                        </a:solidFill>
                        <a:effectLst/>
                        <a:latin typeface="Cambria"/>
                        <a:ea typeface="MS Mincho"/>
                        <a:cs typeface="Cambria"/>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r>
              <a:tr h="264384">
                <a:tc>
                  <a:txBody>
                    <a:bodyPr/>
                    <a:lstStyle/>
                    <a:p>
                      <a:pPr>
                        <a:spcAft>
                          <a:spcPts val="0"/>
                        </a:spcAft>
                      </a:pPr>
                      <a:r>
                        <a:rPr lang="tr-TR" sz="1600" dirty="0" smtClean="0">
                          <a:effectLst/>
                        </a:rPr>
                        <a:t>ÜLKESİ</a:t>
                      </a:r>
                      <a:endParaRPr lang="tr-TR" sz="1200" dirty="0">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latin typeface="+mn-lt"/>
                          <a:ea typeface="+mn-ea"/>
                          <a:cs typeface="+mn-cs"/>
                        </a:rPr>
                        <a:t>PDO</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latin typeface="+mn-lt"/>
                          <a:ea typeface="+mn-ea"/>
                          <a:cs typeface="+mn-cs"/>
                        </a:rPr>
                        <a:t>PGI</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TO</a:t>
                      </a:r>
                      <a:r>
                        <a:rPr lang="tr-TR" sz="1600" b="1" dirty="0" smtClean="0">
                          <a:solidFill>
                            <a:srgbClr val="0033CC"/>
                          </a:solidFill>
                          <a:effectLst/>
                        </a:rPr>
                        <a:t>PLAM</a:t>
                      </a:r>
                      <a:endParaRPr lang="tr-TR" sz="1200" b="1" dirty="0">
                        <a:solidFill>
                          <a:srgbClr val="0033CC"/>
                        </a:solidFill>
                        <a:effectLst/>
                        <a:latin typeface="Cambria"/>
                        <a:ea typeface="MS Mincho"/>
                        <a:cs typeface="Cambria"/>
                      </a:endParaRPr>
                    </a:p>
                  </a:txBody>
                  <a:tcPr marL="68580" marR="68580" marT="0" marB="0"/>
                </a:tc>
              </a:tr>
              <a:tr h="264384">
                <a:tc>
                  <a:txBody>
                    <a:bodyPr/>
                    <a:lstStyle/>
                    <a:p>
                      <a:pPr>
                        <a:spcAft>
                          <a:spcPts val="0"/>
                        </a:spcAft>
                      </a:pPr>
                      <a:r>
                        <a:rPr lang="fr-FR" sz="1600" dirty="0" err="1" smtClean="0">
                          <a:effectLst/>
                        </a:rPr>
                        <a:t>Ital</a:t>
                      </a:r>
                      <a:r>
                        <a:rPr lang="tr-TR" sz="1600" dirty="0" smtClean="0">
                          <a:effectLst/>
                        </a:rPr>
                        <a:t>ya</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476</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129</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575</a:t>
                      </a:r>
                      <a:endParaRPr lang="tr-TR" sz="1200" b="1" dirty="0">
                        <a:solidFill>
                          <a:srgbClr val="0033CC"/>
                        </a:solidFill>
                        <a:effectLst/>
                        <a:latin typeface="Cambria"/>
                        <a:ea typeface="MS Mincho"/>
                        <a:cs typeface="Cambria"/>
                      </a:endParaRPr>
                    </a:p>
                  </a:txBody>
                  <a:tcPr marL="68580" marR="68580" marT="0" marB="0"/>
                </a:tc>
              </a:tr>
              <a:tr h="264384">
                <a:tc>
                  <a:txBody>
                    <a:bodyPr/>
                    <a:lstStyle/>
                    <a:p>
                      <a:pPr>
                        <a:spcAft>
                          <a:spcPts val="0"/>
                        </a:spcAft>
                      </a:pPr>
                      <a:r>
                        <a:rPr lang="fr-FR" sz="1600" dirty="0" smtClean="0">
                          <a:effectLst/>
                        </a:rPr>
                        <a:t>Fran</a:t>
                      </a:r>
                      <a:r>
                        <a:rPr lang="tr-TR" sz="1600" dirty="0" err="1" smtClean="0">
                          <a:effectLst/>
                        </a:rPr>
                        <a:t>sa</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376</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75</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a:solidFill>
                            <a:srgbClr val="0033CC"/>
                          </a:solidFill>
                          <a:effectLst/>
                        </a:rPr>
                        <a:t>451</a:t>
                      </a:r>
                      <a:endParaRPr lang="tr-TR" sz="1200" b="1">
                        <a:solidFill>
                          <a:srgbClr val="0033CC"/>
                        </a:solidFill>
                        <a:effectLst/>
                        <a:latin typeface="Cambria"/>
                        <a:ea typeface="MS Mincho"/>
                        <a:cs typeface="Cambria"/>
                      </a:endParaRPr>
                    </a:p>
                  </a:txBody>
                  <a:tcPr marL="68580" marR="68580" marT="0" marB="0"/>
                </a:tc>
              </a:tr>
              <a:tr h="264384">
                <a:tc>
                  <a:txBody>
                    <a:bodyPr/>
                    <a:lstStyle/>
                    <a:p>
                      <a:pPr>
                        <a:spcAft>
                          <a:spcPts val="0"/>
                        </a:spcAft>
                      </a:pPr>
                      <a:r>
                        <a:rPr lang="tr-TR" sz="1600" dirty="0" smtClean="0">
                          <a:effectLst/>
                        </a:rPr>
                        <a:t>İspanya</a:t>
                      </a:r>
                      <a:r>
                        <a:rPr lang="fr-FR" sz="1600" dirty="0" smtClean="0">
                          <a:effectLst/>
                        </a:rPr>
                        <a:t> </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100</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44</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144</a:t>
                      </a:r>
                      <a:endParaRPr lang="tr-TR" sz="1200" b="1" dirty="0">
                        <a:solidFill>
                          <a:srgbClr val="0033CC"/>
                        </a:solidFill>
                        <a:effectLst/>
                        <a:latin typeface="Cambria"/>
                        <a:ea typeface="MS Mincho"/>
                        <a:cs typeface="Cambria"/>
                      </a:endParaRPr>
                    </a:p>
                  </a:txBody>
                  <a:tcPr marL="68580" marR="68580" marT="0" marB="0"/>
                </a:tc>
              </a:tr>
              <a:tr h="264384">
                <a:tc>
                  <a:txBody>
                    <a:bodyPr/>
                    <a:lstStyle/>
                    <a:p>
                      <a:pPr>
                        <a:spcAft>
                          <a:spcPts val="0"/>
                        </a:spcAft>
                      </a:pPr>
                      <a:r>
                        <a:rPr lang="fr-FR" sz="1600" dirty="0" smtClean="0">
                          <a:effectLst/>
                        </a:rPr>
                        <a:t>Port</a:t>
                      </a:r>
                      <a:r>
                        <a:rPr lang="tr-TR" sz="1600" dirty="0" smtClean="0">
                          <a:effectLst/>
                        </a:rPr>
                        <a:t>ekiz</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46</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10</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56</a:t>
                      </a:r>
                      <a:endParaRPr lang="tr-TR" sz="1200" b="1" dirty="0">
                        <a:solidFill>
                          <a:srgbClr val="0033CC"/>
                        </a:solidFill>
                        <a:effectLst/>
                        <a:latin typeface="Cambria"/>
                        <a:ea typeface="MS Mincho"/>
                        <a:cs typeface="Cambria"/>
                      </a:endParaRPr>
                    </a:p>
                  </a:txBody>
                  <a:tcPr marL="68580" marR="68580" marT="0" marB="0"/>
                </a:tc>
              </a:tr>
              <a:tr h="264384">
                <a:tc>
                  <a:txBody>
                    <a:bodyPr/>
                    <a:lstStyle/>
                    <a:p>
                      <a:pPr>
                        <a:spcAft>
                          <a:spcPts val="0"/>
                        </a:spcAft>
                      </a:pPr>
                      <a:r>
                        <a:rPr lang="tr-TR" sz="1600" dirty="0" smtClean="0">
                          <a:effectLst/>
                          <a:latin typeface="+mn-lt"/>
                          <a:ea typeface="+mn-ea"/>
                          <a:cs typeface="+mn-cs"/>
                        </a:rPr>
                        <a:t>Yunanistan</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33</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116</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149</a:t>
                      </a:r>
                      <a:endParaRPr lang="tr-TR" sz="1200" b="1" dirty="0">
                        <a:solidFill>
                          <a:srgbClr val="0033CC"/>
                        </a:solidFill>
                        <a:effectLst/>
                        <a:latin typeface="Cambria"/>
                        <a:ea typeface="MS Mincho"/>
                        <a:cs typeface="Cambria"/>
                      </a:endParaRPr>
                    </a:p>
                  </a:txBody>
                  <a:tcPr marL="68580" marR="68580" marT="0" marB="0"/>
                </a:tc>
              </a:tr>
              <a:tr h="264384">
                <a:tc>
                  <a:txBody>
                    <a:bodyPr/>
                    <a:lstStyle/>
                    <a:p>
                      <a:pPr>
                        <a:spcAft>
                          <a:spcPts val="0"/>
                        </a:spcAft>
                      </a:pPr>
                      <a:r>
                        <a:rPr lang="fr-FR" sz="1600" dirty="0" err="1" smtClean="0">
                          <a:effectLst/>
                        </a:rPr>
                        <a:t>Slov</a:t>
                      </a:r>
                      <a:r>
                        <a:rPr lang="tr-TR" sz="1600" dirty="0" err="1" smtClean="0">
                          <a:effectLst/>
                        </a:rPr>
                        <a:t>enya</a:t>
                      </a:r>
                      <a:r>
                        <a:rPr lang="fr-FR" sz="1600" dirty="0" smtClean="0">
                          <a:effectLst/>
                        </a:rPr>
                        <a:t>                      </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14</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3</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17</a:t>
                      </a:r>
                      <a:endParaRPr lang="tr-TR" sz="1200" b="1" dirty="0">
                        <a:solidFill>
                          <a:srgbClr val="0033CC"/>
                        </a:solidFill>
                        <a:effectLst/>
                        <a:latin typeface="Cambria"/>
                        <a:ea typeface="MS Mincho"/>
                        <a:cs typeface="Cambria"/>
                      </a:endParaRPr>
                    </a:p>
                  </a:txBody>
                  <a:tcPr marL="68580" marR="68580" marT="0" marB="0"/>
                </a:tc>
              </a:tr>
              <a:tr h="264384">
                <a:tc>
                  <a:txBody>
                    <a:bodyPr/>
                    <a:lstStyle/>
                    <a:p>
                      <a:pPr>
                        <a:spcAft>
                          <a:spcPts val="0"/>
                        </a:spcAft>
                      </a:pPr>
                      <a:r>
                        <a:rPr lang="fr-FR" sz="1600" dirty="0" smtClean="0">
                          <a:effectLst/>
                        </a:rPr>
                        <a:t>Malt</a:t>
                      </a:r>
                      <a:r>
                        <a:rPr lang="tr-TR" sz="1600" dirty="0" smtClean="0">
                          <a:effectLst/>
                        </a:rPr>
                        <a:t>a</a:t>
                      </a:r>
                      <a:endParaRPr lang="tr-TR" sz="1200" dirty="0">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latin typeface="+mn-lt"/>
                          <a:ea typeface="+mn-ea"/>
                          <a:cs typeface="+mn-cs"/>
                        </a:rPr>
                        <a:t> 3</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tr-TR" sz="1600" b="1" dirty="0">
                          <a:solidFill>
                            <a:srgbClr val="0033CC"/>
                          </a:solidFill>
                          <a:effectLst/>
                          <a:latin typeface="+mn-lt"/>
                          <a:ea typeface="+mn-ea"/>
                          <a:cs typeface="+mn-cs"/>
                        </a:rPr>
                        <a:t>1</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4</a:t>
                      </a:r>
                      <a:endParaRPr lang="tr-TR" sz="1200" b="1" dirty="0">
                        <a:solidFill>
                          <a:srgbClr val="0033CC"/>
                        </a:solidFill>
                        <a:effectLst/>
                        <a:latin typeface="Cambria"/>
                        <a:ea typeface="MS Mincho"/>
                        <a:cs typeface="Cambria"/>
                      </a:endParaRPr>
                    </a:p>
                  </a:txBody>
                  <a:tcPr marL="68580" marR="68580" marT="0" marB="0"/>
                </a:tc>
              </a:tr>
              <a:tr h="264384">
                <a:tc>
                  <a:txBody>
                    <a:bodyPr/>
                    <a:lstStyle/>
                    <a:p>
                      <a:pPr>
                        <a:spcAft>
                          <a:spcPts val="0"/>
                        </a:spcAft>
                      </a:pPr>
                      <a:r>
                        <a:rPr lang="tr-TR" sz="1600" dirty="0" smtClean="0">
                          <a:effectLst/>
                          <a:latin typeface="+mn-lt"/>
                          <a:ea typeface="+mn-ea"/>
                          <a:cs typeface="+mn-cs"/>
                        </a:rPr>
                        <a:t>Güney</a:t>
                      </a:r>
                      <a:r>
                        <a:rPr lang="tr-TR" sz="1600" baseline="0" dirty="0" smtClean="0">
                          <a:effectLst/>
                          <a:latin typeface="+mn-lt"/>
                          <a:ea typeface="+mn-ea"/>
                          <a:cs typeface="+mn-cs"/>
                        </a:rPr>
                        <a:t> Kıbrıs</a:t>
                      </a:r>
                      <a:endParaRPr lang="tr-TR" sz="1200" dirty="0">
                        <a:effectLst/>
                        <a:latin typeface="Cambria"/>
                        <a:ea typeface="MS Mincho"/>
                        <a:cs typeface="Cambria"/>
                      </a:endParaRPr>
                    </a:p>
                  </a:txBody>
                  <a:tcPr marL="68580" marR="68580" marT="0" marB="0"/>
                </a:tc>
                <a:tc>
                  <a:txBody>
                    <a:bodyPr/>
                    <a:lstStyle/>
                    <a:p>
                      <a:pPr algn="ctr">
                        <a:spcAft>
                          <a:spcPts val="0"/>
                        </a:spcAft>
                      </a:pPr>
                      <a:r>
                        <a:rPr lang="tr-TR" sz="1600" b="1" dirty="0">
                          <a:solidFill>
                            <a:srgbClr val="0033CC"/>
                          </a:solidFill>
                          <a:effectLst/>
                          <a:latin typeface="+mn-lt"/>
                          <a:ea typeface="+mn-ea"/>
                          <a:cs typeface="+mn-cs"/>
                        </a:rPr>
                        <a:t>7</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tr-TR" sz="1600" b="1" dirty="0">
                          <a:solidFill>
                            <a:srgbClr val="0033CC"/>
                          </a:solidFill>
                          <a:effectLst/>
                          <a:latin typeface="+mn-lt"/>
                          <a:ea typeface="+mn-ea"/>
                          <a:cs typeface="+mn-cs"/>
                        </a:rPr>
                        <a:t>4</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a:solidFill>
                            <a:srgbClr val="0033CC"/>
                          </a:solidFill>
                          <a:effectLst/>
                        </a:rPr>
                        <a:t>11</a:t>
                      </a:r>
                      <a:endParaRPr lang="tr-TR" sz="1200" b="1">
                        <a:solidFill>
                          <a:srgbClr val="0033CC"/>
                        </a:solidFill>
                        <a:effectLst/>
                        <a:latin typeface="Cambria"/>
                        <a:ea typeface="MS Mincho"/>
                        <a:cs typeface="Cambria"/>
                      </a:endParaRPr>
                    </a:p>
                  </a:txBody>
                  <a:tcPr marL="68580" marR="68580" marT="0" marB="0"/>
                </a:tc>
              </a:tr>
              <a:tr h="264384">
                <a:tc>
                  <a:txBody>
                    <a:bodyPr/>
                    <a:lstStyle/>
                    <a:p>
                      <a:pPr>
                        <a:spcAft>
                          <a:spcPts val="0"/>
                        </a:spcAft>
                      </a:pPr>
                      <a:r>
                        <a:rPr lang="tr-TR" sz="1600" dirty="0" smtClean="0">
                          <a:effectLst/>
                          <a:latin typeface="+mn-lt"/>
                          <a:ea typeface="+mn-ea"/>
                          <a:cs typeface="+mn-cs"/>
                        </a:rPr>
                        <a:t>Hırvatistan</a:t>
                      </a:r>
                      <a:endParaRPr lang="tr-TR" sz="1200" dirty="0">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latin typeface="+mn-lt"/>
                          <a:ea typeface="+mn-ea"/>
                          <a:cs typeface="+mn-cs"/>
                        </a:rPr>
                        <a:t>16</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latin typeface="+mn-lt"/>
                          <a:ea typeface="+mn-ea"/>
                          <a:cs typeface="+mn-cs"/>
                        </a:rPr>
                        <a:t>-</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a:solidFill>
                            <a:srgbClr val="0033CC"/>
                          </a:solidFill>
                          <a:effectLst/>
                        </a:rPr>
                        <a:t>16</a:t>
                      </a:r>
                      <a:endParaRPr lang="tr-TR" sz="1200" b="1">
                        <a:solidFill>
                          <a:srgbClr val="0033CC"/>
                        </a:solidFill>
                        <a:effectLst/>
                        <a:latin typeface="Cambria"/>
                        <a:ea typeface="MS Mincho"/>
                        <a:cs typeface="Cambria"/>
                      </a:endParaRPr>
                    </a:p>
                  </a:txBody>
                  <a:tcPr marL="68580" marR="68580" marT="0" marB="0"/>
                </a:tc>
              </a:tr>
              <a:tr h="264384">
                <a:tc>
                  <a:txBody>
                    <a:bodyPr/>
                    <a:lstStyle/>
                    <a:p>
                      <a:pPr>
                        <a:spcAft>
                          <a:spcPts val="0"/>
                        </a:spcAft>
                      </a:pPr>
                      <a:r>
                        <a:rPr lang="tr-TR" sz="1600" dirty="0" smtClean="0">
                          <a:effectLst/>
                          <a:latin typeface="+mn-lt"/>
                          <a:ea typeface="MS Mincho"/>
                          <a:cs typeface="Cambria"/>
                        </a:rPr>
                        <a:t>TOPLAM AKD. ÜLK</a:t>
                      </a:r>
                      <a:r>
                        <a:rPr lang="tr-TR" sz="1200" dirty="0" smtClean="0">
                          <a:effectLst/>
                          <a:latin typeface="Cambria"/>
                          <a:ea typeface="MS Mincho"/>
                          <a:cs typeface="Cambria"/>
                        </a:rPr>
                        <a:t>.</a:t>
                      </a:r>
                      <a:endParaRPr lang="tr-TR" sz="1200" dirty="0">
                        <a:effectLst/>
                        <a:latin typeface="Cambria"/>
                        <a:ea typeface="MS Mincho"/>
                        <a:cs typeface="Cambria"/>
                      </a:endParaRPr>
                    </a:p>
                  </a:txBody>
                  <a:tcPr marL="68580" marR="68580" marT="0" marB="0"/>
                </a:tc>
                <a:tc>
                  <a:txBody>
                    <a:bodyPr/>
                    <a:lstStyle/>
                    <a:p>
                      <a:pPr algn="ctr">
                        <a:spcAft>
                          <a:spcPts val="0"/>
                        </a:spcAft>
                      </a:pP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latin typeface="+mn-lt"/>
                          <a:ea typeface="+mn-ea"/>
                          <a:cs typeface="+mn-cs"/>
                        </a:rPr>
                        <a:t>382</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1453</a:t>
                      </a:r>
                      <a:endParaRPr lang="tr-TR" sz="1200" b="1" dirty="0">
                        <a:solidFill>
                          <a:srgbClr val="0033CC"/>
                        </a:solidFill>
                        <a:effectLst/>
                        <a:latin typeface="Cambria"/>
                        <a:ea typeface="MS Mincho"/>
                        <a:cs typeface="Cambria"/>
                      </a:endParaRPr>
                    </a:p>
                  </a:txBody>
                  <a:tcPr marL="68580" marR="68580" marT="0" marB="0"/>
                </a:tc>
              </a:tr>
              <a:tr h="264384">
                <a:tc>
                  <a:txBody>
                    <a:bodyPr/>
                    <a:lstStyle/>
                    <a:p>
                      <a:pPr>
                        <a:spcAft>
                          <a:spcPts val="0"/>
                        </a:spcAft>
                      </a:pPr>
                      <a:r>
                        <a:rPr lang="tr-TR" sz="1600" dirty="0" smtClean="0">
                          <a:effectLst/>
                        </a:rPr>
                        <a:t>TOPLAM</a:t>
                      </a:r>
                      <a:r>
                        <a:rPr lang="tr-TR" sz="1600" baseline="0" dirty="0" smtClean="0">
                          <a:effectLst/>
                        </a:rPr>
                        <a:t> DİĞER ÜLK.</a:t>
                      </a:r>
                      <a:endParaRPr lang="tr-TR" sz="1200" dirty="0">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rPr>
                        <a:t> </a:t>
                      </a:r>
                      <a:r>
                        <a:rPr lang="fr-FR" sz="1600" b="1" dirty="0" smtClean="0">
                          <a:solidFill>
                            <a:srgbClr val="0033CC"/>
                          </a:solidFill>
                          <a:effectLst/>
                        </a:rPr>
                        <a:t>2</a:t>
                      </a:r>
                      <a:r>
                        <a:rPr lang="tr-TR" sz="1600" b="1" dirty="0" smtClean="0">
                          <a:solidFill>
                            <a:srgbClr val="0033CC"/>
                          </a:solidFill>
                          <a:effectLst/>
                        </a:rPr>
                        <a:t>22</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latin typeface="+mn-lt"/>
                          <a:ea typeface="+mn-ea"/>
                          <a:cs typeface="+mn-cs"/>
                        </a:rPr>
                        <a:t> 77</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a:solidFill>
                            <a:srgbClr val="0033CC"/>
                          </a:solidFill>
                          <a:effectLst/>
                        </a:rPr>
                        <a:t>299</a:t>
                      </a:r>
                      <a:endParaRPr lang="tr-TR" sz="1200" b="1">
                        <a:solidFill>
                          <a:srgbClr val="0033CC"/>
                        </a:solidFill>
                        <a:effectLst/>
                        <a:latin typeface="Cambria"/>
                        <a:ea typeface="MS Mincho"/>
                        <a:cs typeface="Cambria"/>
                      </a:endParaRPr>
                    </a:p>
                  </a:txBody>
                  <a:tcPr marL="68580" marR="68580" marT="0" marB="0"/>
                </a:tc>
              </a:tr>
              <a:tr h="264384">
                <a:tc>
                  <a:txBody>
                    <a:bodyPr/>
                    <a:lstStyle/>
                    <a:p>
                      <a:pPr>
                        <a:spcAft>
                          <a:spcPts val="0"/>
                        </a:spcAft>
                      </a:pPr>
                      <a:r>
                        <a:rPr lang="tr-TR" sz="1600" dirty="0" smtClean="0">
                          <a:effectLst/>
                        </a:rPr>
                        <a:t>TOPLAM AB</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1293</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a:solidFill>
                            <a:srgbClr val="0033CC"/>
                          </a:solidFill>
                          <a:effectLst/>
                        </a:rPr>
                        <a:t>459</a:t>
                      </a:r>
                      <a:endParaRPr lang="tr-TR" sz="1200" b="1">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a:solidFill>
                            <a:srgbClr val="0033CC"/>
                          </a:solidFill>
                          <a:effectLst/>
                        </a:rPr>
                        <a:t>1752</a:t>
                      </a:r>
                      <a:endParaRPr lang="tr-TR" sz="1200" b="1">
                        <a:solidFill>
                          <a:srgbClr val="0033CC"/>
                        </a:solidFill>
                        <a:effectLst/>
                        <a:latin typeface="Cambria"/>
                        <a:ea typeface="MS Mincho"/>
                        <a:cs typeface="Cambria"/>
                      </a:endParaRPr>
                    </a:p>
                  </a:txBody>
                  <a:tcPr marL="68580" marR="68580" marT="0" marB="0"/>
                </a:tc>
              </a:tr>
              <a:tr h="4070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effectLst/>
                        </a:rPr>
                        <a:t>AKD</a:t>
                      </a:r>
                      <a:r>
                        <a:rPr lang="tr-TR" sz="1600" baseline="0" dirty="0" smtClean="0">
                          <a:effectLst/>
                        </a:rPr>
                        <a:t> ÜLK.</a:t>
                      </a:r>
                      <a:r>
                        <a:rPr lang="fr-FR" sz="1600" dirty="0" smtClean="0">
                          <a:effectLst/>
                        </a:rPr>
                        <a:t>/T</a:t>
                      </a:r>
                      <a:r>
                        <a:rPr lang="tr-TR" sz="1600" dirty="0" smtClean="0">
                          <a:effectLst/>
                        </a:rPr>
                        <a:t>OPLAM AB</a:t>
                      </a:r>
                      <a:endParaRPr lang="tr-TR" sz="1200" dirty="0" smtClean="0">
                        <a:effectLst/>
                        <a:latin typeface="Cambria"/>
                        <a:ea typeface="MS Mincho"/>
                        <a:cs typeface="Cambria"/>
                      </a:endParaRPr>
                    </a:p>
                    <a:p>
                      <a:pPr>
                        <a:spcAft>
                          <a:spcPts val="0"/>
                        </a:spcAft>
                      </a:pPr>
                      <a:r>
                        <a:rPr lang="tr-TR" sz="1600" dirty="0" smtClean="0">
                          <a:effectLst/>
                        </a:rPr>
                        <a:t> </a:t>
                      </a:r>
                      <a:endParaRPr lang="tr-TR" sz="1200" dirty="0">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rPr>
                        <a:t>% </a:t>
                      </a:r>
                      <a:r>
                        <a:rPr lang="fr-FR" sz="1600" b="1" dirty="0" smtClean="0">
                          <a:solidFill>
                            <a:srgbClr val="0033CC"/>
                          </a:solidFill>
                          <a:effectLst/>
                        </a:rPr>
                        <a:t>8</a:t>
                      </a:r>
                      <a:r>
                        <a:rPr lang="tr-TR" sz="1600" b="1" dirty="0" smtClean="0">
                          <a:solidFill>
                            <a:srgbClr val="0033CC"/>
                          </a:solidFill>
                          <a:effectLst/>
                        </a:rPr>
                        <a:t>2</a:t>
                      </a:r>
                      <a:r>
                        <a:rPr lang="fr-FR" sz="1600" b="1" dirty="0" smtClean="0">
                          <a:solidFill>
                            <a:srgbClr val="0033CC"/>
                          </a:solidFill>
                          <a:effectLst/>
                        </a:rPr>
                        <a:t>,</a:t>
                      </a:r>
                      <a:r>
                        <a:rPr lang="tr-TR" sz="1600" b="1" dirty="0" smtClean="0">
                          <a:solidFill>
                            <a:srgbClr val="0033CC"/>
                          </a:solidFill>
                          <a:effectLst/>
                        </a:rPr>
                        <a:t>8</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rPr>
                        <a:t>% </a:t>
                      </a:r>
                      <a:r>
                        <a:rPr lang="fr-FR" sz="1600" b="1" dirty="0" smtClean="0">
                          <a:solidFill>
                            <a:srgbClr val="0033CC"/>
                          </a:solidFill>
                          <a:effectLst/>
                        </a:rPr>
                        <a:t>8</a:t>
                      </a:r>
                      <a:r>
                        <a:rPr lang="tr-TR" sz="1600" b="1" dirty="0" smtClean="0">
                          <a:solidFill>
                            <a:srgbClr val="0033CC"/>
                          </a:solidFill>
                          <a:effectLst/>
                        </a:rPr>
                        <a:t>3</a:t>
                      </a:r>
                      <a:r>
                        <a:rPr lang="fr-FR" sz="1600" b="1" dirty="0" smtClean="0">
                          <a:solidFill>
                            <a:srgbClr val="0033CC"/>
                          </a:solidFill>
                          <a:effectLst/>
                        </a:rPr>
                        <a:t>,</a:t>
                      </a:r>
                      <a:r>
                        <a:rPr lang="tr-TR" sz="1600" b="1" dirty="0" smtClean="0">
                          <a:solidFill>
                            <a:srgbClr val="0033CC"/>
                          </a:solidFill>
                          <a:effectLst/>
                        </a:rPr>
                        <a:t>2</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82,9%</a:t>
                      </a:r>
                      <a:endParaRPr lang="tr-TR" sz="1200" b="1" dirty="0">
                        <a:solidFill>
                          <a:srgbClr val="0033CC"/>
                        </a:solidFill>
                        <a:effectLst/>
                        <a:latin typeface="Cambria"/>
                        <a:ea typeface="MS Mincho"/>
                        <a:cs typeface="Cambria"/>
                      </a:endParaRPr>
                    </a:p>
                  </a:txBody>
                  <a:tcPr marL="68580" marR="68580" marT="0" marB="0"/>
                </a:tc>
              </a:tr>
              <a:tr h="686926">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solidFill>
                            <a:srgbClr val="FFFF00"/>
                          </a:solidFill>
                          <a:effectLst/>
                        </a:rPr>
                        <a:t>Kaynak:</a:t>
                      </a:r>
                      <a:r>
                        <a:rPr lang="tr-TR" sz="1800" baseline="0" dirty="0" smtClean="0">
                          <a:solidFill>
                            <a:srgbClr val="FFFF00"/>
                          </a:solidFill>
                          <a:effectLst/>
                        </a:rPr>
                        <a:t> AB</a:t>
                      </a:r>
                      <a:r>
                        <a:rPr lang="tr-TR" sz="1800" dirty="0" smtClean="0">
                          <a:solidFill>
                            <a:srgbClr val="FFFF00"/>
                          </a:solidFill>
                          <a:effectLst/>
                        </a:rPr>
                        <a:t> </a:t>
                      </a:r>
                      <a:r>
                        <a:rPr lang="fr-FR" sz="1800" dirty="0" smtClean="0">
                          <a:solidFill>
                            <a:srgbClr val="FFFF00"/>
                          </a:solidFill>
                          <a:effectLst/>
                        </a:rPr>
                        <a:t>«E-Bacchus</a:t>
                      </a:r>
                      <a:r>
                        <a:rPr lang="tr-TR" sz="1800" dirty="0" smtClean="0">
                          <a:solidFill>
                            <a:srgbClr val="FFFF00"/>
                          </a:solidFill>
                          <a:effectLst/>
                        </a:rPr>
                        <a:t>» veri tabanına</a:t>
                      </a:r>
                      <a:r>
                        <a:rPr lang="tr-TR" sz="1800" baseline="0" dirty="0" smtClean="0">
                          <a:solidFill>
                            <a:srgbClr val="FFFF00"/>
                          </a:solidFill>
                          <a:effectLst/>
                        </a:rPr>
                        <a:t> </a:t>
                      </a:r>
                      <a:r>
                        <a:rPr lang="tr-TR" sz="1800" b="1" baseline="0" dirty="0" smtClean="0">
                          <a:solidFill>
                            <a:srgbClr val="FFFF00"/>
                          </a:solidFill>
                          <a:effectLst/>
                        </a:rPr>
                        <a:t> dayanarak  tarafımızdan hazırlanmıştır .</a:t>
                      </a:r>
                      <a:endParaRPr lang="tr-TR" sz="1800" b="1" dirty="0" smtClean="0">
                        <a:solidFill>
                          <a:srgbClr val="FFFF00"/>
                        </a:solidFill>
                        <a:effectLst/>
                        <a:latin typeface="Cambria"/>
                        <a:ea typeface="MS Mincho"/>
                        <a:cs typeface="Cambria"/>
                      </a:endParaRPr>
                    </a:p>
                    <a:p>
                      <a:pPr>
                        <a:spcAft>
                          <a:spcPts val="0"/>
                        </a:spcAft>
                      </a:pPr>
                      <a:endParaRPr lang="tr-TR" sz="1800" dirty="0" smtClean="0">
                        <a:solidFill>
                          <a:srgbClr val="FFFF00"/>
                        </a:solidFill>
                        <a:effectLst/>
                        <a:latin typeface="Cambria"/>
                        <a:ea typeface="MS Mincho"/>
                        <a:cs typeface="Cambria"/>
                      </a:endParaRPr>
                    </a:p>
                    <a:p>
                      <a:pPr>
                        <a:spcAft>
                          <a:spcPts val="0"/>
                        </a:spcAft>
                      </a:pPr>
                      <a:endParaRPr lang="tr-TR" sz="1800" dirty="0" smtClean="0">
                        <a:solidFill>
                          <a:srgbClr val="FFFF00"/>
                        </a:solidFill>
                        <a:effectLst/>
                        <a:latin typeface="Cambria"/>
                        <a:ea typeface="MS Mincho"/>
                        <a:cs typeface="Cambria"/>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8720"/>
            <a:ext cx="2134212" cy="114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5412" y="48720"/>
            <a:ext cx="2139076" cy="114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761442"/>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196752"/>
          </a:xfrm>
        </p:spPr>
        <p:txBody>
          <a:bodyPr>
            <a:noAutofit/>
          </a:bodyPr>
          <a:lstStyle/>
          <a:p>
            <a:pPr algn="ctr"/>
            <a:r>
              <a:rPr lang="tr-TR" sz="2800" b="1" dirty="0" smtClean="0">
                <a:solidFill>
                  <a:srgbClr val="0070C0"/>
                </a:solidFill>
                <a:effectLst/>
                <a:latin typeface="Berlin Sans FB Demi" panose="020E0802020502020306" pitchFamily="34" charset="0"/>
              </a:rPr>
              <a:t> </a:t>
            </a:r>
            <a:r>
              <a:rPr lang="tr-TR" sz="2400" dirty="0" smtClean="0">
                <a:solidFill>
                  <a:srgbClr val="0070C0"/>
                </a:solidFill>
                <a:effectLst/>
                <a:latin typeface="Berlin Sans FB Demi" panose="020E0802020502020306" pitchFamily="34" charset="0"/>
              </a:rPr>
              <a:t>AKDENİZ ÜLKELERİNİN</a:t>
            </a:r>
            <a:br>
              <a:rPr lang="tr-TR" sz="2400" dirty="0" smtClean="0">
                <a:solidFill>
                  <a:srgbClr val="0070C0"/>
                </a:solidFill>
                <a:effectLst/>
                <a:latin typeface="Berlin Sans FB Demi" panose="020E0802020502020306" pitchFamily="34" charset="0"/>
              </a:rPr>
            </a:br>
            <a:r>
              <a:rPr lang="tr-TR" sz="2400" dirty="0" smtClean="0">
                <a:solidFill>
                  <a:srgbClr val="0070C0"/>
                </a:solidFill>
                <a:effectLst/>
                <a:latin typeface="Berlin Sans FB Demi" panose="020E0802020502020306" pitchFamily="34" charset="0"/>
              </a:rPr>
              <a:t>AB TEMEL  ÜRÜN  KATEGORİLERİ  İÇİNDEKİ  YERİ</a:t>
            </a:r>
            <a:br>
              <a:rPr lang="tr-TR" sz="2400" dirty="0" smtClean="0">
                <a:solidFill>
                  <a:srgbClr val="0070C0"/>
                </a:solidFill>
                <a:effectLst/>
                <a:latin typeface="Berlin Sans FB Demi" panose="020E0802020502020306" pitchFamily="34" charset="0"/>
              </a:rPr>
            </a:br>
            <a:r>
              <a:rPr lang="tr-TR" sz="2800" b="1" dirty="0" smtClean="0">
                <a:solidFill>
                  <a:srgbClr val="0070C0"/>
                </a:solidFill>
                <a:effectLst/>
                <a:latin typeface="Berlin Sans FB Demi" panose="020E0802020502020306" pitchFamily="34" charset="0"/>
              </a:rPr>
              <a:t>(</a:t>
            </a:r>
            <a:r>
              <a:rPr lang="tr-TR" sz="2400" b="1" dirty="0" smtClean="0">
                <a:solidFill>
                  <a:srgbClr val="0070C0"/>
                </a:solidFill>
                <a:latin typeface="Berlin Sans FB Demi" panose="020E0802020502020306" pitchFamily="34" charset="0"/>
              </a:rPr>
              <a:t>20 Ağustos 2014)</a:t>
            </a:r>
            <a:endParaRPr lang="tr-TR" sz="2400" b="1" dirty="0">
              <a:solidFill>
                <a:srgbClr val="0070C0"/>
              </a:solidFill>
              <a:latin typeface="Berlin Sans FB Demi" panose="020E0802020502020306" pitchFamily="34" charset="0"/>
            </a:endParaRPr>
          </a:p>
        </p:txBody>
      </p:sp>
      <p:graphicFrame>
        <p:nvGraphicFramePr>
          <p:cNvPr id="4" name="Tablo 3"/>
          <p:cNvGraphicFramePr>
            <a:graphicFrameLocks noGrp="1"/>
          </p:cNvGraphicFramePr>
          <p:nvPr>
            <p:extLst>
              <p:ext uri="{D42A27DB-BD31-4B8C-83A1-F6EECF244321}">
                <p14:modId xmlns:p14="http://schemas.microsoft.com/office/powerpoint/2010/main" val="3532236796"/>
              </p:ext>
            </p:extLst>
          </p:nvPr>
        </p:nvGraphicFramePr>
        <p:xfrm>
          <a:off x="352807" y="1628800"/>
          <a:ext cx="8759825" cy="4857847"/>
        </p:xfrm>
        <a:graphic>
          <a:graphicData uri="http://schemas.openxmlformats.org/drawingml/2006/table">
            <a:tbl>
              <a:tblPr firstRow="1" firstCol="1" bandRow="1" bandCol="1">
                <a:tableStyleId>{5C22544A-7EE6-4342-B048-85BDC9FD1C3A}</a:tableStyleId>
              </a:tblPr>
              <a:tblGrid>
                <a:gridCol w="3291840"/>
                <a:gridCol w="2057400"/>
                <a:gridCol w="2057400"/>
                <a:gridCol w="1353185"/>
              </a:tblGrid>
              <a:tr h="615608">
                <a:tc>
                  <a:txBody>
                    <a:bodyPr/>
                    <a:lstStyle/>
                    <a:p>
                      <a:pPr>
                        <a:spcAft>
                          <a:spcPts val="0"/>
                        </a:spcAft>
                      </a:pPr>
                      <a:endParaRPr lang="tr-TR" sz="1800" dirty="0" smtClean="0">
                        <a:solidFill>
                          <a:srgbClr val="FFFF00"/>
                        </a:solidFill>
                        <a:effectLst/>
                        <a:latin typeface="+mn-lt"/>
                        <a:ea typeface="+mn-ea"/>
                        <a:cs typeface="+mn-cs"/>
                      </a:endParaRPr>
                    </a:p>
                    <a:p>
                      <a:pPr>
                        <a:spcAft>
                          <a:spcPts val="0"/>
                        </a:spcAft>
                      </a:pPr>
                      <a:r>
                        <a:rPr lang="tr-TR" sz="1800" dirty="0" smtClean="0">
                          <a:solidFill>
                            <a:srgbClr val="FFFF00"/>
                          </a:solidFill>
                          <a:effectLst/>
                          <a:latin typeface="+mn-lt"/>
                          <a:ea typeface="+mn-ea"/>
                          <a:cs typeface="+mn-cs"/>
                        </a:rPr>
                        <a:t>ÜRÜN  </a:t>
                      </a:r>
                      <a:r>
                        <a:rPr lang="tr-TR" sz="1800" baseline="0" dirty="0" smtClean="0">
                          <a:solidFill>
                            <a:srgbClr val="FFFF00"/>
                          </a:solidFill>
                          <a:effectLst/>
                          <a:latin typeface="+mn-lt"/>
                          <a:ea typeface="+mn-ea"/>
                          <a:cs typeface="+mn-cs"/>
                        </a:rPr>
                        <a:t> KATEGORİLERİ</a:t>
                      </a:r>
                    </a:p>
                    <a:p>
                      <a:pPr>
                        <a:spcAft>
                          <a:spcPts val="0"/>
                        </a:spcAft>
                      </a:pPr>
                      <a:endParaRPr lang="tr-TR" sz="1800" dirty="0">
                        <a:solidFill>
                          <a:srgbClr val="FFFF00"/>
                        </a:solidFill>
                        <a:effectLst/>
                        <a:latin typeface="Cambria"/>
                        <a:ea typeface="MS Mincho"/>
                        <a:cs typeface="Cambria"/>
                      </a:endParaRPr>
                    </a:p>
                  </a:txBody>
                  <a:tcPr marL="68580" marR="68580" marT="0" marB="0"/>
                </a:tc>
                <a:tc>
                  <a:txBody>
                    <a:bodyPr/>
                    <a:lstStyle/>
                    <a:p>
                      <a:pPr algn="ctr">
                        <a:spcAft>
                          <a:spcPts val="0"/>
                        </a:spcAft>
                      </a:pPr>
                      <a:r>
                        <a:rPr lang="tr-TR" sz="1800" dirty="0" smtClean="0">
                          <a:solidFill>
                            <a:srgbClr val="FFFF00"/>
                          </a:solidFill>
                          <a:effectLst/>
                        </a:rPr>
                        <a:t> AKDENİZ</a:t>
                      </a:r>
                    </a:p>
                    <a:p>
                      <a:pPr algn="ctr">
                        <a:spcAft>
                          <a:spcPts val="0"/>
                        </a:spcAft>
                      </a:pPr>
                      <a:r>
                        <a:rPr lang="tr-TR" sz="1800" dirty="0" smtClean="0">
                          <a:solidFill>
                            <a:srgbClr val="FFFF00"/>
                          </a:solidFill>
                          <a:effectLst/>
                          <a:latin typeface="Cambria"/>
                          <a:ea typeface="MS Mincho"/>
                          <a:cs typeface="Cambria"/>
                        </a:rPr>
                        <a:t>ÜLKELERİ</a:t>
                      </a:r>
                    </a:p>
                    <a:p>
                      <a:pPr algn="ctr">
                        <a:spcAft>
                          <a:spcPts val="0"/>
                        </a:spcAft>
                      </a:pPr>
                      <a:r>
                        <a:rPr lang="tr-TR" sz="1800" dirty="0" smtClean="0">
                          <a:solidFill>
                            <a:srgbClr val="FFFF00"/>
                          </a:solidFill>
                          <a:effectLst/>
                          <a:latin typeface="Cambria"/>
                          <a:ea typeface="MS Mincho"/>
                          <a:cs typeface="Cambria"/>
                        </a:rPr>
                        <a:t>-I-</a:t>
                      </a:r>
                      <a:endParaRPr lang="tr-TR" sz="1800" dirty="0">
                        <a:solidFill>
                          <a:srgbClr val="FFFF00"/>
                        </a:solidFill>
                        <a:effectLst/>
                        <a:latin typeface="Cambria"/>
                        <a:ea typeface="MS Mincho"/>
                        <a:cs typeface="Cambria"/>
                      </a:endParaRPr>
                    </a:p>
                  </a:txBody>
                  <a:tcPr marL="68580" marR="68580" marT="0" marB="0"/>
                </a:tc>
                <a:tc>
                  <a:txBody>
                    <a:bodyPr/>
                    <a:lstStyle/>
                    <a:p>
                      <a:pPr algn="ctr">
                        <a:spcAft>
                          <a:spcPts val="0"/>
                        </a:spcAft>
                      </a:pPr>
                      <a:endParaRPr lang="tr-TR" sz="1600" dirty="0" smtClean="0">
                        <a:solidFill>
                          <a:srgbClr val="FFFF00"/>
                        </a:solidFill>
                        <a:effectLst/>
                        <a:latin typeface="+mn-lt"/>
                        <a:ea typeface="+mn-ea"/>
                        <a:cs typeface="+mn-cs"/>
                      </a:endParaRPr>
                    </a:p>
                    <a:p>
                      <a:pPr algn="ctr">
                        <a:spcAft>
                          <a:spcPts val="0"/>
                        </a:spcAft>
                      </a:pPr>
                      <a:r>
                        <a:rPr lang="tr-TR" sz="1800" dirty="0" smtClean="0">
                          <a:solidFill>
                            <a:srgbClr val="FFFF00"/>
                          </a:solidFill>
                          <a:effectLst/>
                          <a:latin typeface="+mn-lt"/>
                          <a:ea typeface="+mn-ea"/>
                          <a:cs typeface="+mn-cs"/>
                        </a:rPr>
                        <a:t>AVRUPA</a:t>
                      </a:r>
                      <a:r>
                        <a:rPr lang="tr-TR" sz="1800" baseline="0" dirty="0" smtClean="0">
                          <a:solidFill>
                            <a:srgbClr val="FFFF00"/>
                          </a:solidFill>
                          <a:effectLst/>
                          <a:latin typeface="+mn-lt"/>
                          <a:ea typeface="+mn-ea"/>
                          <a:cs typeface="+mn-cs"/>
                        </a:rPr>
                        <a:t> BİRLİĞİ</a:t>
                      </a:r>
                    </a:p>
                    <a:p>
                      <a:pPr algn="ctr">
                        <a:spcAft>
                          <a:spcPts val="0"/>
                        </a:spcAft>
                      </a:pPr>
                      <a:r>
                        <a:rPr lang="tr-TR" sz="1800" baseline="0" dirty="0" smtClean="0">
                          <a:solidFill>
                            <a:srgbClr val="FFFF00"/>
                          </a:solidFill>
                          <a:effectLst/>
                          <a:latin typeface="+mn-lt"/>
                          <a:ea typeface="+mn-ea"/>
                          <a:cs typeface="+mn-cs"/>
                        </a:rPr>
                        <a:t>-II-</a:t>
                      </a:r>
                      <a:endParaRPr lang="tr-TR" sz="1800" dirty="0">
                        <a:solidFill>
                          <a:srgbClr val="FFFF00"/>
                        </a:solidFill>
                        <a:effectLst/>
                        <a:latin typeface="Cambria"/>
                        <a:ea typeface="MS Mincho"/>
                        <a:cs typeface="Cambria"/>
                      </a:endParaRPr>
                    </a:p>
                  </a:txBody>
                  <a:tcPr marL="68580" marR="68580" marT="0" marB="0"/>
                </a:tc>
                <a:tc>
                  <a:txBody>
                    <a:bodyPr/>
                    <a:lstStyle/>
                    <a:p>
                      <a:pPr algn="ctr">
                        <a:spcAft>
                          <a:spcPts val="0"/>
                        </a:spcAft>
                      </a:pPr>
                      <a:r>
                        <a:rPr lang="tr-TR" sz="1600" dirty="0" smtClean="0">
                          <a:solidFill>
                            <a:srgbClr val="FFFF00"/>
                          </a:solidFill>
                          <a:effectLst/>
                        </a:rPr>
                        <a:t> </a:t>
                      </a:r>
                    </a:p>
                    <a:p>
                      <a:pPr algn="ctr">
                        <a:spcAft>
                          <a:spcPts val="0"/>
                        </a:spcAft>
                      </a:pPr>
                      <a:r>
                        <a:rPr lang="tr-TR" sz="1600" dirty="0" smtClean="0">
                          <a:solidFill>
                            <a:srgbClr val="FFFF00"/>
                          </a:solidFill>
                          <a:effectLst/>
                          <a:latin typeface="Cambria"/>
                          <a:ea typeface="MS Mincho"/>
                          <a:cs typeface="Cambria"/>
                        </a:rPr>
                        <a:t>I</a:t>
                      </a:r>
                      <a:r>
                        <a:rPr lang="tr-TR" sz="1600" baseline="0" dirty="0" smtClean="0">
                          <a:solidFill>
                            <a:srgbClr val="FFFF00"/>
                          </a:solidFill>
                          <a:effectLst/>
                          <a:latin typeface="Cambria"/>
                          <a:ea typeface="MS Mincho"/>
                          <a:cs typeface="Cambria"/>
                        </a:rPr>
                        <a:t> / II</a:t>
                      </a:r>
                      <a:endParaRPr lang="tr-TR" sz="1200" dirty="0">
                        <a:solidFill>
                          <a:srgbClr val="FFFF00"/>
                        </a:solidFill>
                        <a:effectLst/>
                        <a:latin typeface="Cambria"/>
                        <a:ea typeface="MS Mincho"/>
                        <a:cs typeface="Cambria"/>
                      </a:endParaRPr>
                    </a:p>
                  </a:txBody>
                  <a:tcPr marL="68580" marR="68580" marT="0" marB="0"/>
                </a:tc>
              </a:tr>
              <a:tr h="414753">
                <a:tc>
                  <a:txBody>
                    <a:bodyPr/>
                    <a:lstStyle/>
                    <a:p>
                      <a:pPr>
                        <a:spcAft>
                          <a:spcPts val="0"/>
                        </a:spcAft>
                      </a:pPr>
                      <a:r>
                        <a:rPr lang="tr-TR" sz="1800" dirty="0" smtClean="0">
                          <a:solidFill>
                            <a:srgbClr val="FFFF00"/>
                          </a:solidFill>
                          <a:effectLst/>
                          <a:latin typeface="+mn-lt"/>
                          <a:ea typeface="+mn-ea"/>
                          <a:cs typeface="+mn-cs"/>
                        </a:rPr>
                        <a:t>Meyve</a:t>
                      </a:r>
                      <a:r>
                        <a:rPr lang="tr-TR" sz="1800" baseline="0" dirty="0" smtClean="0">
                          <a:solidFill>
                            <a:srgbClr val="FFFF00"/>
                          </a:solidFill>
                          <a:effectLst/>
                          <a:latin typeface="+mn-lt"/>
                          <a:ea typeface="+mn-ea"/>
                          <a:cs typeface="+mn-cs"/>
                        </a:rPr>
                        <a:t> ve sebzeler</a:t>
                      </a:r>
                      <a:endParaRPr lang="tr-TR" sz="1800" dirty="0">
                        <a:solidFill>
                          <a:srgbClr val="FFFF00"/>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27</a:t>
                      </a:r>
                      <a:r>
                        <a:rPr lang="tr-TR" sz="1600" b="1" dirty="0" smtClean="0">
                          <a:solidFill>
                            <a:srgbClr val="0033CC"/>
                          </a:solidFill>
                          <a:effectLst/>
                        </a:rPr>
                        <a:t>3</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3</a:t>
                      </a:r>
                      <a:r>
                        <a:rPr lang="tr-TR" sz="1600" b="1" dirty="0" smtClean="0">
                          <a:solidFill>
                            <a:srgbClr val="0033CC"/>
                          </a:solidFill>
                          <a:effectLst/>
                        </a:rPr>
                        <a:t>36</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8</a:t>
                      </a:r>
                      <a:r>
                        <a:rPr lang="tr-TR" sz="1600" b="1" dirty="0" smtClean="0">
                          <a:solidFill>
                            <a:srgbClr val="0033CC"/>
                          </a:solidFill>
                          <a:effectLst/>
                        </a:rPr>
                        <a:t>1</a:t>
                      </a:r>
                      <a:r>
                        <a:rPr lang="fr-FR" sz="1600" b="1" dirty="0" smtClean="0">
                          <a:solidFill>
                            <a:srgbClr val="0033CC"/>
                          </a:solidFill>
                          <a:effectLst/>
                        </a:rPr>
                        <a:t>%</a:t>
                      </a:r>
                      <a:endParaRPr lang="tr-TR" sz="1200" b="1" dirty="0">
                        <a:solidFill>
                          <a:srgbClr val="0033CC"/>
                        </a:solidFill>
                        <a:effectLst/>
                        <a:latin typeface="Cambria"/>
                        <a:ea typeface="MS Mincho"/>
                        <a:cs typeface="Cambria"/>
                      </a:endParaRPr>
                    </a:p>
                  </a:txBody>
                  <a:tcPr marL="68580" marR="68580" marT="0" marB="0"/>
                </a:tc>
              </a:tr>
              <a:tr h="414753">
                <a:tc>
                  <a:txBody>
                    <a:bodyPr/>
                    <a:lstStyle/>
                    <a:p>
                      <a:pPr>
                        <a:spcAft>
                          <a:spcPts val="0"/>
                        </a:spcAft>
                      </a:pPr>
                      <a:r>
                        <a:rPr lang="tr-TR" sz="1800" dirty="0" smtClean="0">
                          <a:solidFill>
                            <a:srgbClr val="FFFF00"/>
                          </a:solidFill>
                          <a:effectLst/>
                          <a:latin typeface="+mn-lt"/>
                          <a:ea typeface="+mn-ea"/>
                          <a:cs typeface="+mn-cs"/>
                        </a:rPr>
                        <a:t>Peynirler</a:t>
                      </a:r>
                      <a:endParaRPr lang="tr-TR" sz="1800" dirty="0">
                        <a:solidFill>
                          <a:srgbClr val="FFFF00"/>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16</a:t>
                      </a:r>
                      <a:r>
                        <a:rPr lang="tr-TR" sz="1600" b="1" dirty="0" smtClean="0">
                          <a:solidFill>
                            <a:srgbClr val="0033CC"/>
                          </a:solidFill>
                          <a:effectLst/>
                        </a:rPr>
                        <a:t>2</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21</a:t>
                      </a:r>
                      <a:r>
                        <a:rPr lang="tr-TR" sz="1600" b="1" dirty="0" smtClean="0">
                          <a:solidFill>
                            <a:srgbClr val="0033CC"/>
                          </a:solidFill>
                          <a:effectLst/>
                        </a:rPr>
                        <a:t>6</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75%</a:t>
                      </a:r>
                      <a:endParaRPr lang="tr-TR" sz="1200" b="1" dirty="0">
                        <a:solidFill>
                          <a:srgbClr val="0033CC"/>
                        </a:solidFill>
                        <a:effectLst/>
                        <a:latin typeface="Cambria"/>
                        <a:ea typeface="MS Mincho"/>
                        <a:cs typeface="Cambria"/>
                      </a:endParaRPr>
                    </a:p>
                  </a:txBody>
                  <a:tcPr marL="68580" marR="68580" marT="0" marB="0"/>
                </a:tc>
              </a:tr>
              <a:tr h="414753">
                <a:tc>
                  <a:txBody>
                    <a:bodyPr/>
                    <a:lstStyle/>
                    <a:p>
                      <a:pPr>
                        <a:spcAft>
                          <a:spcPts val="0"/>
                        </a:spcAft>
                      </a:pPr>
                      <a:r>
                        <a:rPr lang="tr-TR" sz="1800" dirty="0" smtClean="0">
                          <a:solidFill>
                            <a:srgbClr val="FFFF00"/>
                          </a:solidFill>
                          <a:effectLst/>
                          <a:latin typeface="+mn-lt"/>
                          <a:ea typeface="+mn-ea"/>
                          <a:cs typeface="+mn-cs"/>
                        </a:rPr>
                        <a:t>Taze</a:t>
                      </a:r>
                      <a:r>
                        <a:rPr lang="tr-TR" sz="1800" baseline="0" dirty="0" smtClean="0">
                          <a:solidFill>
                            <a:srgbClr val="FFFF00"/>
                          </a:solidFill>
                          <a:effectLst/>
                          <a:latin typeface="+mn-lt"/>
                          <a:ea typeface="+mn-ea"/>
                          <a:cs typeface="+mn-cs"/>
                        </a:rPr>
                        <a:t> et  (ve sakat at)</a:t>
                      </a:r>
                      <a:endParaRPr lang="tr-TR" sz="1800" dirty="0">
                        <a:solidFill>
                          <a:srgbClr val="FFFF00"/>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104</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143</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73%</a:t>
                      </a:r>
                      <a:endParaRPr lang="tr-TR" sz="1200" b="1" dirty="0">
                        <a:solidFill>
                          <a:srgbClr val="0033CC"/>
                        </a:solidFill>
                        <a:effectLst/>
                        <a:latin typeface="Cambria"/>
                        <a:ea typeface="MS Mincho"/>
                        <a:cs typeface="Cambria"/>
                      </a:endParaRPr>
                    </a:p>
                  </a:txBody>
                  <a:tcPr marL="68580" marR="68580" marT="0" marB="0"/>
                </a:tc>
              </a:tr>
              <a:tr h="414753">
                <a:tc>
                  <a:txBody>
                    <a:bodyPr/>
                    <a:lstStyle/>
                    <a:p>
                      <a:pPr>
                        <a:spcAft>
                          <a:spcPts val="0"/>
                        </a:spcAft>
                      </a:pPr>
                      <a:r>
                        <a:rPr lang="tr-TR" sz="1800" dirty="0" smtClean="0">
                          <a:solidFill>
                            <a:srgbClr val="FFFF00"/>
                          </a:solidFill>
                          <a:effectLst/>
                          <a:latin typeface="+mn-lt"/>
                          <a:ea typeface="+mn-ea"/>
                          <a:cs typeface="+mn-cs"/>
                        </a:rPr>
                        <a:t>Et</a:t>
                      </a:r>
                      <a:r>
                        <a:rPr lang="tr-TR" sz="1800" baseline="0" dirty="0" smtClean="0">
                          <a:solidFill>
                            <a:srgbClr val="FFFF00"/>
                          </a:solidFill>
                          <a:effectLst/>
                          <a:latin typeface="+mn-lt"/>
                          <a:ea typeface="+mn-ea"/>
                          <a:cs typeface="+mn-cs"/>
                        </a:rPr>
                        <a:t> bazlı ürünler</a:t>
                      </a:r>
                      <a:endParaRPr lang="tr-TR" sz="1800" dirty="0">
                        <a:solidFill>
                          <a:srgbClr val="FFFF00"/>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98</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136</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72%</a:t>
                      </a:r>
                      <a:endParaRPr lang="tr-TR" sz="1200" b="1" dirty="0">
                        <a:solidFill>
                          <a:srgbClr val="0033CC"/>
                        </a:solidFill>
                        <a:effectLst/>
                        <a:latin typeface="Cambria"/>
                        <a:ea typeface="MS Mincho"/>
                        <a:cs typeface="Cambria"/>
                      </a:endParaRPr>
                    </a:p>
                  </a:txBody>
                  <a:tcPr marL="68580" marR="68580" marT="0" marB="0"/>
                </a:tc>
              </a:tr>
              <a:tr h="414753">
                <a:tc>
                  <a:txBody>
                    <a:bodyPr/>
                    <a:lstStyle/>
                    <a:p>
                      <a:pPr>
                        <a:spcAft>
                          <a:spcPts val="0"/>
                        </a:spcAft>
                      </a:pPr>
                      <a:r>
                        <a:rPr lang="tr-TR" sz="1800" dirty="0" smtClean="0">
                          <a:solidFill>
                            <a:srgbClr val="FFFF00"/>
                          </a:solidFill>
                          <a:effectLst/>
                          <a:latin typeface="+mn-lt"/>
                          <a:ea typeface="+mn-ea"/>
                          <a:cs typeface="+mn-cs"/>
                        </a:rPr>
                        <a:t>Zeytinyağı</a:t>
                      </a:r>
                      <a:r>
                        <a:rPr lang="tr-TR" sz="1800" baseline="0" dirty="0" smtClean="0">
                          <a:solidFill>
                            <a:srgbClr val="FFFF00"/>
                          </a:solidFill>
                          <a:effectLst/>
                          <a:latin typeface="+mn-lt"/>
                          <a:ea typeface="+mn-ea"/>
                          <a:cs typeface="+mn-cs"/>
                        </a:rPr>
                        <a:t> ve diğer yağlar</a:t>
                      </a:r>
                      <a:endParaRPr lang="tr-TR" sz="1800" dirty="0">
                        <a:solidFill>
                          <a:srgbClr val="FFFF00"/>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118</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122</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98%</a:t>
                      </a:r>
                      <a:endParaRPr lang="tr-TR" sz="1200" b="1" dirty="0">
                        <a:solidFill>
                          <a:srgbClr val="0033CC"/>
                        </a:solidFill>
                        <a:effectLst/>
                        <a:latin typeface="Cambria"/>
                        <a:ea typeface="MS Mincho"/>
                        <a:cs typeface="Cambria"/>
                      </a:endParaRPr>
                    </a:p>
                  </a:txBody>
                  <a:tcPr marL="68580" marR="68580" marT="0" marB="0"/>
                </a:tc>
              </a:tr>
              <a:tr h="414753">
                <a:tc>
                  <a:txBody>
                    <a:bodyPr/>
                    <a:lstStyle/>
                    <a:p>
                      <a:pPr>
                        <a:spcAft>
                          <a:spcPts val="0"/>
                        </a:spcAft>
                      </a:pPr>
                      <a:r>
                        <a:rPr lang="it-IT" sz="1800" dirty="0" smtClean="0">
                          <a:solidFill>
                            <a:srgbClr val="FFFF00"/>
                          </a:solidFill>
                          <a:effectLst/>
                          <a:latin typeface="Cambria"/>
                          <a:ea typeface="MS Mincho"/>
                          <a:cs typeface="Cambria"/>
                        </a:rPr>
                        <a:t>Şekerleme, fırın ve pastacılık  ürünleri</a:t>
                      </a:r>
                      <a:r>
                        <a:rPr lang="tr-TR" sz="1800" dirty="0" smtClean="0">
                          <a:solidFill>
                            <a:srgbClr val="FFFF00"/>
                          </a:solidFill>
                          <a:effectLst/>
                          <a:latin typeface="Cambria"/>
                          <a:ea typeface="MS Mincho"/>
                          <a:cs typeface="Cambria"/>
                        </a:rPr>
                        <a:t> </a:t>
                      </a:r>
                      <a:endParaRPr lang="tr-TR" sz="1800" dirty="0">
                        <a:solidFill>
                          <a:srgbClr val="FFFF00"/>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29</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58</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50%</a:t>
                      </a:r>
                      <a:endParaRPr lang="tr-TR" sz="1200" b="1" dirty="0">
                        <a:solidFill>
                          <a:srgbClr val="0033CC"/>
                        </a:solidFill>
                        <a:effectLst/>
                        <a:latin typeface="Cambria"/>
                        <a:ea typeface="MS Mincho"/>
                        <a:cs typeface="Cambria"/>
                      </a:endParaRPr>
                    </a:p>
                  </a:txBody>
                  <a:tcPr marL="68580" marR="68580" marT="0" marB="0"/>
                </a:tc>
              </a:tr>
              <a:tr h="589522">
                <a:tc>
                  <a:txBody>
                    <a:bodyPr/>
                    <a:lstStyle/>
                    <a:p>
                      <a:pPr>
                        <a:spcAft>
                          <a:spcPts val="0"/>
                        </a:spcAft>
                      </a:pPr>
                      <a:r>
                        <a:rPr lang="tr-TR" sz="1800" dirty="0" smtClean="0">
                          <a:solidFill>
                            <a:srgbClr val="FFFF00"/>
                          </a:solidFill>
                          <a:effectLst/>
                        </a:rPr>
                        <a:t>Hayvansal</a:t>
                      </a:r>
                      <a:r>
                        <a:rPr lang="tr-TR" sz="1800" baseline="0" dirty="0" smtClean="0">
                          <a:solidFill>
                            <a:srgbClr val="FFFF00"/>
                          </a:solidFill>
                          <a:effectLst/>
                        </a:rPr>
                        <a:t> kaynaklı diğer  ürünler</a:t>
                      </a:r>
                      <a:endParaRPr lang="tr-TR" sz="1800" dirty="0">
                        <a:solidFill>
                          <a:srgbClr val="FFFF00"/>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29</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36</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81%</a:t>
                      </a:r>
                      <a:endParaRPr lang="tr-TR" sz="1200" b="1" dirty="0">
                        <a:solidFill>
                          <a:srgbClr val="0033CC"/>
                        </a:solidFill>
                        <a:effectLst/>
                        <a:latin typeface="Cambria"/>
                        <a:ea typeface="MS Mincho"/>
                        <a:cs typeface="Cambria"/>
                      </a:endParaRPr>
                    </a:p>
                  </a:txBody>
                  <a:tcPr marL="68580" marR="68580" marT="0" marB="0"/>
                </a:tc>
              </a:tr>
              <a:tr h="790377">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solidFill>
                            <a:srgbClr val="FFFF00"/>
                          </a:solidFill>
                          <a:effectLst/>
                        </a:rPr>
                        <a:t>Kaynak</a:t>
                      </a:r>
                      <a:r>
                        <a:rPr lang="fr-FR" sz="1800" dirty="0" smtClean="0">
                          <a:solidFill>
                            <a:srgbClr val="FFFF00"/>
                          </a:solidFill>
                          <a:effectLst/>
                        </a:rPr>
                        <a:t>: </a:t>
                      </a:r>
                      <a:r>
                        <a:rPr lang="tr-TR" sz="1800" dirty="0" smtClean="0">
                          <a:solidFill>
                            <a:srgbClr val="FFFF00"/>
                          </a:solidFill>
                          <a:effectLst/>
                        </a:rPr>
                        <a:t> </a:t>
                      </a:r>
                      <a:r>
                        <a:rPr lang="tr-TR" sz="1800" b="1" dirty="0" smtClean="0">
                          <a:solidFill>
                            <a:srgbClr val="FFFF00"/>
                          </a:solidFill>
                          <a:effectLst/>
                        </a:rPr>
                        <a:t>AB, </a:t>
                      </a:r>
                      <a:r>
                        <a:rPr lang="fr-FR" sz="1800" dirty="0" smtClean="0">
                          <a:solidFill>
                            <a:srgbClr val="FFFF00"/>
                          </a:solidFill>
                          <a:effectLst/>
                        </a:rPr>
                        <a:t>DOOR</a:t>
                      </a:r>
                      <a:r>
                        <a:rPr lang="tr-TR" sz="1800" b="1" baseline="0" dirty="0" smtClean="0">
                          <a:solidFill>
                            <a:srgbClr val="FFFF00"/>
                          </a:solidFill>
                          <a:effectLst/>
                        </a:rPr>
                        <a:t>  veri  tabanına dayanarak  tarafımızdan hazırlanmıştır. </a:t>
                      </a:r>
                      <a:r>
                        <a:rPr lang="fr-FR" sz="1800" b="1" dirty="0" smtClean="0">
                          <a:solidFill>
                            <a:srgbClr val="FFFF00"/>
                          </a:solidFill>
                          <a:effectLst/>
                        </a:rPr>
                        <a:t> </a:t>
                      </a:r>
                      <a:endParaRPr lang="tr-TR" sz="1800" b="1" dirty="0" smtClean="0">
                        <a:solidFill>
                          <a:srgbClr val="FFFF00"/>
                        </a:solidFill>
                        <a:effectLst/>
                        <a:latin typeface="Cambria"/>
                        <a:ea typeface="MS Mincho"/>
                        <a:cs typeface="Cambria"/>
                      </a:endParaRPr>
                    </a:p>
                    <a:p>
                      <a:pPr>
                        <a:spcAft>
                          <a:spcPts val="0"/>
                        </a:spcAft>
                      </a:pPr>
                      <a:endParaRPr lang="tr-TR" sz="1800" dirty="0" smtClean="0">
                        <a:solidFill>
                          <a:srgbClr val="FFFF00"/>
                        </a:solidFill>
                        <a:effectLst/>
                        <a:latin typeface="Cambria"/>
                        <a:ea typeface="MS Mincho"/>
                        <a:cs typeface="Cambria"/>
                      </a:endParaRPr>
                    </a:p>
                    <a:p>
                      <a:pPr>
                        <a:spcAft>
                          <a:spcPts val="0"/>
                        </a:spcAft>
                      </a:pPr>
                      <a:r>
                        <a:rPr lang="tr-TR" sz="1800" dirty="0" smtClean="0">
                          <a:solidFill>
                            <a:srgbClr val="FFFF00"/>
                          </a:solidFill>
                          <a:effectLst/>
                        </a:rPr>
                        <a:t> </a:t>
                      </a:r>
                      <a:endParaRPr lang="tr-TR" sz="1800" dirty="0">
                        <a:solidFill>
                          <a:srgbClr val="FFFF00"/>
                        </a:solidFill>
                        <a:effectLst/>
                        <a:latin typeface="Cambria"/>
                        <a:ea typeface="MS Mincho"/>
                        <a:cs typeface="Cambria"/>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val="2039185147"/>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43070"/>
            <a:ext cx="9216009" cy="1080120"/>
          </a:xfrm>
        </p:spPr>
        <p:txBody>
          <a:bodyPr>
            <a:normAutofit/>
          </a:bodyPr>
          <a:lstStyle/>
          <a:p>
            <a:r>
              <a:rPr lang="tr-TR" sz="4800" b="1" dirty="0" smtClean="0">
                <a:solidFill>
                  <a:srgbClr val="008000"/>
                </a:solidFill>
                <a:latin typeface="Berlin Sans FB Demi" panose="020E0802020502020306" pitchFamily="34" charset="0"/>
              </a:rPr>
              <a:t>İTALYA</a:t>
            </a:r>
            <a:endParaRPr lang="tr-TR" sz="4800" dirty="0">
              <a:latin typeface="Berlin Sans FB Demi" panose="020E0802020502020306" pitchFamily="34" charset="0"/>
            </a:endParaRPr>
          </a:p>
        </p:txBody>
      </p:sp>
      <p:sp>
        <p:nvSpPr>
          <p:cNvPr id="3" name="İçerik Yer Tutucusu 2"/>
          <p:cNvSpPr>
            <a:spLocks noGrp="1"/>
          </p:cNvSpPr>
          <p:nvPr>
            <p:ph idx="1"/>
          </p:nvPr>
        </p:nvSpPr>
        <p:spPr>
          <a:xfrm>
            <a:off x="1" y="1268760"/>
            <a:ext cx="9144114" cy="5544616"/>
          </a:xfrm>
        </p:spPr>
        <p:txBody>
          <a:bodyPr>
            <a:normAutofit/>
          </a:bodyPr>
          <a:lstStyle/>
          <a:p>
            <a:pPr marL="0" lvl="0" indent="0" algn="ctr">
              <a:buNone/>
            </a:pPr>
            <a:r>
              <a:rPr lang="tr-TR" sz="3600" b="1" dirty="0" smtClean="0"/>
              <a:t> </a:t>
            </a:r>
            <a:r>
              <a:rPr lang="tr-TR" sz="3600" b="1" dirty="0" smtClean="0">
                <a:solidFill>
                  <a:srgbClr val="008000"/>
                </a:solidFill>
                <a:latin typeface="Comic Sans MS" pitchFamily="66" charset="0"/>
              </a:rPr>
              <a:t>266 Cİ </a:t>
            </a:r>
            <a:endParaRPr lang="tr-TR" sz="3600" b="1" dirty="0">
              <a:solidFill>
                <a:srgbClr val="008000"/>
              </a:solidFill>
              <a:latin typeface="Comic Sans MS" pitchFamily="66" charset="0"/>
            </a:endParaRPr>
          </a:p>
          <a:p>
            <a:pPr marL="0" lvl="0" indent="0" algn="just">
              <a:buNone/>
            </a:pPr>
            <a:r>
              <a:rPr lang="tr-TR" b="1" dirty="0">
                <a:solidFill>
                  <a:srgbClr val="008000"/>
                </a:solidFill>
                <a:latin typeface="Comic Sans MS" pitchFamily="66" charset="0"/>
              </a:rPr>
              <a:t>                    </a:t>
            </a:r>
            <a:r>
              <a:rPr lang="tr-TR" b="1" dirty="0" smtClean="0">
                <a:solidFill>
                  <a:srgbClr val="008000"/>
                </a:solidFill>
                <a:latin typeface="Comic Sans MS" pitchFamily="66" charset="0"/>
              </a:rPr>
              <a:t> 161 PDO</a:t>
            </a:r>
            <a:endParaRPr lang="tr-TR" b="1" dirty="0">
              <a:solidFill>
                <a:srgbClr val="008000"/>
              </a:solidFill>
              <a:latin typeface="Comic Sans MS" pitchFamily="66" charset="0"/>
            </a:endParaRPr>
          </a:p>
          <a:p>
            <a:pPr marL="0" lvl="0" indent="0" algn="just">
              <a:buNone/>
            </a:pPr>
            <a:r>
              <a:rPr lang="tr-TR" b="1" dirty="0">
                <a:solidFill>
                  <a:srgbClr val="008000"/>
                </a:solidFill>
                <a:latin typeface="Comic Sans MS" pitchFamily="66" charset="0"/>
              </a:rPr>
              <a:t>                    </a:t>
            </a:r>
            <a:r>
              <a:rPr lang="tr-TR" b="1" dirty="0" smtClean="0">
                <a:solidFill>
                  <a:srgbClr val="008000"/>
                </a:solidFill>
                <a:latin typeface="Comic Sans MS" pitchFamily="66" charset="0"/>
              </a:rPr>
              <a:t> 103  PGI</a:t>
            </a:r>
            <a:endParaRPr lang="tr-TR" b="1" dirty="0">
              <a:solidFill>
                <a:srgbClr val="008000"/>
              </a:solidFill>
              <a:latin typeface="Comic Sans MS" pitchFamily="66" charset="0"/>
            </a:endParaRPr>
          </a:p>
          <a:p>
            <a:pPr marL="0" lvl="0" indent="0" algn="just">
              <a:buNone/>
            </a:pPr>
            <a:r>
              <a:rPr lang="tr-TR" b="1" dirty="0">
                <a:solidFill>
                  <a:srgbClr val="008000"/>
                </a:solidFill>
                <a:latin typeface="Comic Sans MS" pitchFamily="66" charset="0"/>
              </a:rPr>
              <a:t>                      </a:t>
            </a:r>
            <a:r>
              <a:rPr lang="tr-TR" b="1" dirty="0" smtClean="0">
                <a:solidFill>
                  <a:srgbClr val="008000"/>
                </a:solidFill>
                <a:latin typeface="Comic Sans MS" pitchFamily="66" charset="0"/>
              </a:rPr>
              <a:t>  2 TSG</a:t>
            </a:r>
            <a:endParaRPr lang="tr-TR" b="1" dirty="0">
              <a:solidFill>
                <a:srgbClr val="008000"/>
              </a:solidFill>
              <a:latin typeface="Comic Sans MS" pitchFamily="66" charset="0"/>
            </a:endParaRPr>
          </a:p>
          <a:p>
            <a:pPr marL="0" lvl="0" indent="0" algn="ctr">
              <a:buNone/>
            </a:pPr>
            <a:r>
              <a:rPr lang="tr-TR" sz="2800" b="1" u="sng" dirty="0" smtClean="0">
                <a:solidFill>
                  <a:srgbClr val="008000"/>
                </a:solidFill>
                <a:latin typeface="Comic Sans MS" pitchFamily="66" charset="0"/>
              </a:rPr>
              <a:t> ilk Üç</a:t>
            </a:r>
            <a:endParaRPr lang="tr-TR" sz="2800" b="1" u="sng" dirty="0">
              <a:solidFill>
                <a:srgbClr val="008000"/>
              </a:solidFill>
              <a:latin typeface="Comic Sans MS" pitchFamily="66" charset="0"/>
            </a:endParaRPr>
          </a:p>
          <a:p>
            <a:pPr marL="0" lvl="0" indent="0" algn="ctr">
              <a:buNone/>
            </a:pPr>
            <a:r>
              <a:rPr lang="tr-TR" sz="2800" b="1" u="sng" dirty="0" smtClean="0">
                <a:solidFill>
                  <a:srgbClr val="008000"/>
                </a:solidFill>
                <a:latin typeface="Comic Sans MS" pitchFamily="66" charset="0"/>
              </a:rPr>
              <a:t> KATEGORİ</a:t>
            </a:r>
            <a:endParaRPr lang="tr-TR" sz="2800" b="1" u="sng" dirty="0">
              <a:solidFill>
                <a:srgbClr val="008000"/>
              </a:solidFill>
              <a:latin typeface="Comic Sans MS" pitchFamily="66" charset="0"/>
            </a:endParaRPr>
          </a:p>
          <a:p>
            <a:pPr marL="0" lvl="0" indent="0" algn="just">
              <a:buNone/>
            </a:pPr>
            <a:r>
              <a:rPr lang="tr-TR" sz="2400" b="1" dirty="0">
                <a:solidFill>
                  <a:srgbClr val="008000"/>
                </a:solidFill>
                <a:latin typeface="Comic Sans MS" pitchFamily="66" charset="0"/>
              </a:rPr>
              <a:t>										            </a:t>
            </a:r>
            <a:r>
              <a:rPr lang="tr-TR" sz="2400" b="1" dirty="0" smtClean="0">
                <a:solidFill>
                  <a:srgbClr val="008000"/>
                </a:solidFill>
                <a:latin typeface="Comic Sans MS" pitchFamily="66" charset="0"/>
              </a:rPr>
              <a:t>1-Meyve</a:t>
            </a:r>
            <a:r>
              <a:rPr lang="fr-FR" sz="2400" b="1" dirty="0" smtClean="0">
                <a:solidFill>
                  <a:srgbClr val="008000"/>
                </a:solidFill>
                <a:latin typeface="Comic Sans MS" pitchFamily="66" charset="0"/>
              </a:rPr>
              <a:t> </a:t>
            </a:r>
            <a:r>
              <a:rPr lang="fr-FR" sz="2400" b="1" dirty="0">
                <a:solidFill>
                  <a:srgbClr val="008000"/>
                </a:solidFill>
                <a:latin typeface="Comic Sans MS" pitchFamily="66" charset="0"/>
              </a:rPr>
              <a:t>&amp; </a:t>
            </a:r>
            <a:r>
              <a:rPr lang="tr-TR" sz="2400" b="1" dirty="0" smtClean="0">
                <a:solidFill>
                  <a:srgbClr val="008000"/>
                </a:solidFill>
                <a:latin typeface="Comic Sans MS" pitchFamily="66" charset="0"/>
              </a:rPr>
              <a:t>Sebzeler 102,</a:t>
            </a:r>
            <a:endParaRPr lang="tr-TR" sz="2400" b="1" dirty="0">
              <a:solidFill>
                <a:srgbClr val="008000"/>
              </a:solidFill>
              <a:latin typeface="Comic Sans MS" pitchFamily="66" charset="0"/>
            </a:endParaRPr>
          </a:p>
          <a:p>
            <a:pPr marL="0" lvl="0" indent="0" algn="just">
              <a:buNone/>
            </a:pPr>
            <a:r>
              <a:rPr lang="tr-TR" sz="2400" b="1" dirty="0">
                <a:solidFill>
                  <a:srgbClr val="008000"/>
                </a:solidFill>
                <a:latin typeface="Comic Sans MS" pitchFamily="66" charset="0"/>
                <a:ea typeface="MS Mincho"/>
                <a:cs typeface="Cambria"/>
              </a:rPr>
              <a:t>                        </a:t>
            </a:r>
            <a:r>
              <a:rPr lang="tr-TR" sz="2400" b="1" dirty="0" smtClean="0">
                <a:solidFill>
                  <a:srgbClr val="008000"/>
                </a:solidFill>
                <a:latin typeface="Comic Sans MS" pitchFamily="66" charset="0"/>
                <a:ea typeface="MS Mincho"/>
                <a:cs typeface="Cambria"/>
              </a:rPr>
              <a:t>2- Peynirler 48,</a:t>
            </a:r>
            <a:endParaRPr lang="tr-TR" sz="2400" b="1" dirty="0">
              <a:solidFill>
                <a:srgbClr val="008000"/>
              </a:solidFill>
              <a:latin typeface="Comic Sans MS" pitchFamily="66" charset="0"/>
              <a:ea typeface="MS Mincho"/>
              <a:cs typeface="Cambria"/>
            </a:endParaRPr>
          </a:p>
          <a:p>
            <a:pPr marL="0" lvl="0" indent="0" algn="just">
              <a:buNone/>
            </a:pPr>
            <a:r>
              <a:rPr lang="tr-TR" sz="2400" b="1" dirty="0">
                <a:solidFill>
                  <a:srgbClr val="008000"/>
                </a:solidFill>
                <a:latin typeface="Comic Sans MS" pitchFamily="66" charset="0"/>
                <a:ea typeface="MS Mincho"/>
                <a:cs typeface="Cambria"/>
              </a:rPr>
              <a:t>              </a:t>
            </a:r>
            <a:r>
              <a:rPr lang="tr-TR" sz="2400" b="1" dirty="0" smtClean="0">
                <a:solidFill>
                  <a:srgbClr val="008000"/>
                </a:solidFill>
                <a:latin typeface="Comic Sans MS" pitchFamily="66" charset="0"/>
                <a:ea typeface="MS Mincho"/>
                <a:cs typeface="Cambria"/>
              </a:rPr>
              <a:t>3- Zeytinyağı ve diğer yağlar 43,</a:t>
            </a:r>
            <a:endParaRPr lang="tr-TR" sz="2400" b="1" dirty="0">
              <a:solidFill>
                <a:srgbClr val="008000"/>
              </a:solidFill>
              <a:latin typeface="Comic Sans MS" pitchFamily="66" charset="0"/>
              <a:ea typeface="MS Mincho"/>
              <a:cs typeface="Cambria"/>
            </a:endParaRPr>
          </a:p>
        </p:txBody>
      </p:sp>
      <p:pic>
        <p:nvPicPr>
          <p:cNvPr id="4" name="Picture 2" descr="C:\Users\yavuz\Desktop\UELKE_BAYRAKLAR__L_\LG_FLAG_I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621" y="43070"/>
            <a:ext cx="1944216" cy="10801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yavuz\Desktop\UELKE_BAYRAKLAR__L_\AB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386" y="43070"/>
            <a:ext cx="2123729" cy="10801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03" y="1323060"/>
            <a:ext cx="2909852" cy="180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37" y="3186336"/>
            <a:ext cx="2923018" cy="171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8184" y="1268760"/>
            <a:ext cx="2875016" cy="1863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184" y="3186336"/>
            <a:ext cx="2875016" cy="171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775154"/>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44624"/>
            <a:ext cx="9164683" cy="1152128"/>
          </a:xfrm>
        </p:spPr>
        <p:txBody>
          <a:bodyPr/>
          <a:lstStyle/>
          <a:p>
            <a:r>
              <a:rPr lang="tr-TR" b="1" dirty="0" smtClean="0">
                <a:solidFill>
                  <a:srgbClr val="1F497D">
                    <a:lumMod val="60000"/>
                    <a:lumOff val="40000"/>
                  </a:srgbClr>
                </a:solidFill>
                <a:latin typeface="Arial Black" panose="020B0A04020102020204" pitchFamily="34" charset="0"/>
              </a:rPr>
              <a:t>FRANSA</a:t>
            </a:r>
            <a:endParaRPr lang="tr-TR" dirty="0">
              <a:latin typeface="Arial Black" panose="020B0A04020102020204" pitchFamily="34" charset="0"/>
            </a:endParaRPr>
          </a:p>
        </p:txBody>
      </p:sp>
      <p:sp>
        <p:nvSpPr>
          <p:cNvPr id="3" name="İçerik Yer Tutucusu 2"/>
          <p:cNvSpPr>
            <a:spLocks noGrp="1"/>
          </p:cNvSpPr>
          <p:nvPr>
            <p:ph idx="1"/>
          </p:nvPr>
        </p:nvSpPr>
        <p:spPr>
          <a:xfrm>
            <a:off x="0" y="1342094"/>
            <a:ext cx="9144000" cy="5515906"/>
          </a:xfrm>
        </p:spPr>
        <p:txBody>
          <a:bodyPr>
            <a:normAutofit lnSpcReduction="10000"/>
          </a:bodyPr>
          <a:lstStyle/>
          <a:p>
            <a:pPr marL="0" lvl="0" indent="0" algn="ctr">
              <a:buNone/>
            </a:pPr>
            <a:r>
              <a:rPr lang="tr-TR" sz="3900" b="1" dirty="0" smtClean="0">
                <a:solidFill>
                  <a:srgbClr val="0070C0"/>
                </a:solidFill>
                <a:latin typeface="Comic Sans MS" pitchFamily="66" charset="0"/>
              </a:rPr>
              <a:t>217 Cİ </a:t>
            </a:r>
            <a:endParaRPr lang="tr-TR" sz="3900" b="1" dirty="0">
              <a:solidFill>
                <a:srgbClr val="0070C0"/>
              </a:solidFill>
              <a:latin typeface="Comic Sans MS" pitchFamily="66" charset="0"/>
            </a:endParaRPr>
          </a:p>
          <a:p>
            <a:pPr marL="0" lvl="0" indent="0" algn="ctr">
              <a:buNone/>
            </a:pPr>
            <a:r>
              <a:rPr lang="tr-TR" sz="3800" b="1" dirty="0">
                <a:solidFill>
                  <a:srgbClr val="0070C0"/>
                </a:solidFill>
                <a:latin typeface="Comic Sans MS" pitchFamily="66" charset="0"/>
              </a:rPr>
              <a:t> </a:t>
            </a:r>
            <a:r>
              <a:rPr lang="tr-TR" sz="3500" b="1" dirty="0" smtClean="0">
                <a:solidFill>
                  <a:srgbClr val="0070C0"/>
                </a:solidFill>
                <a:latin typeface="Comic Sans MS" pitchFamily="66" charset="0"/>
              </a:rPr>
              <a:t>97  PDO</a:t>
            </a:r>
            <a:endParaRPr lang="tr-TR" sz="3500" b="1" dirty="0">
              <a:solidFill>
                <a:srgbClr val="0070C0"/>
              </a:solidFill>
              <a:latin typeface="Comic Sans MS" pitchFamily="66" charset="0"/>
            </a:endParaRPr>
          </a:p>
          <a:p>
            <a:pPr marL="0" lvl="0" indent="0" algn="ctr">
              <a:buNone/>
            </a:pPr>
            <a:r>
              <a:rPr lang="tr-TR" sz="3500" b="1" dirty="0" smtClean="0">
                <a:solidFill>
                  <a:srgbClr val="0070C0"/>
                </a:solidFill>
                <a:latin typeface="Comic Sans MS" pitchFamily="66" charset="0"/>
              </a:rPr>
              <a:t>119 PGI</a:t>
            </a:r>
            <a:endParaRPr lang="tr-TR" sz="3500" b="1" dirty="0">
              <a:solidFill>
                <a:srgbClr val="0070C0"/>
              </a:solidFill>
              <a:latin typeface="Comic Sans MS" pitchFamily="66" charset="0"/>
            </a:endParaRPr>
          </a:p>
          <a:p>
            <a:pPr marL="0" lvl="0" indent="0" algn="ctr">
              <a:buNone/>
            </a:pPr>
            <a:r>
              <a:rPr lang="tr-TR" sz="3500" b="1" dirty="0" smtClean="0">
                <a:solidFill>
                  <a:srgbClr val="0070C0"/>
                </a:solidFill>
                <a:latin typeface="Comic Sans MS" pitchFamily="66" charset="0"/>
              </a:rPr>
              <a:t>   1 TSG</a:t>
            </a:r>
          </a:p>
          <a:p>
            <a:pPr marL="0" lvl="0" indent="0" algn="ctr">
              <a:buNone/>
            </a:pPr>
            <a:r>
              <a:rPr lang="tr-TR" sz="3000" b="1" u="sng" dirty="0" smtClean="0">
                <a:solidFill>
                  <a:srgbClr val="0070C0"/>
                </a:solidFill>
                <a:latin typeface="Comic Sans MS" pitchFamily="66" charset="0"/>
              </a:rPr>
              <a:t>İlk Üç</a:t>
            </a:r>
          </a:p>
          <a:p>
            <a:pPr marL="0" lvl="0" indent="0" algn="ctr">
              <a:buNone/>
            </a:pPr>
            <a:r>
              <a:rPr lang="tr-TR" sz="3000" b="1" u="sng" dirty="0" smtClean="0">
                <a:solidFill>
                  <a:srgbClr val="0070C0"/>
                </a:solidFill>
                <a:latin typeface="Comic Sans MS" pitchFamily="66" charset="0"/>
              </a:rPr>
              <a:t>KATEGORİ</a:t>
            </a:r>
          </a:p>
          <a:p>
            <a:pPr marL="0" lvl="0" indent="0" algn="ctr">
              <a:buNone/>
            </a:pPr>
            <a:endParaRPr lang="tr-TR" sz="3000" b="1" u="sng" dirty="0" smtClean="0">
              <a:solidFill>
                <a:srgbClr val="0070C0"/>
              </a:solidFill>
              <a:latin typeface="Comic Sans MS" pitchFamily="66" charset="0"/>
            </a:endParaRPr>
          </a:p>
          <a:p>
            <a:pPr marL="0" lvl="0" indent="0" algn="ctr">
              <a:buNone/>
            </a:pPr>
            <a:r>
              <a:rPr lang="tr-TR" sz="2600" b="1" dirty="0" smtClean="0">
                <a:solidFill>
                  <a:srgbClr val="0070C0"/>
                </a:solidFill>
                <a:latin typeface="Comic Sans MS" pitchFamily="66" charset="0"/>
              </a:rPr>
              <a:t>1-Taze et (ve sakatat)  68,</a:t>
            </a:r>
            <a:endParaRPr lang="tr-TR" sz="2600" b="1" dirty="0">
              <a:solidFill>
                <a:srgbClr val="0070C0"/>
              </a:solidFill>
              <a:latin typeface="Comic Sans MS" pitchFamily="66" charset="0"/>
            </a:endParaRPr>
          </a:p>
          <a:p>
            <a:pPr marL="0" lvl="0" indent="0" algn="just">
              <a:buNone/>
              <a:tabLst>
                <a:tab pos="1520825" algn="l"/>
              </a:tabLst>
            </a:pPr>
            <a:r>
              <a:rPr lang="tr-TR" sz="2600" b="1" dirty="0">
                <a:solidFill>
                  <a:srgbClr val="0070C0"/>
                </a:solidFill>
                <a:latin typeface="Comic Sans MS" pitchFamily="66" charset="0"/>
              </a:rPr>
              <a:t>                         </a:t>
            </a:r>
            <a:r>
              <a:rPr lang="tr-TR" sz="2600" b="1" dirty="0" smtClean="0">
                <a:solidFill>
                  <a:srgbClr val="0070C0"/>
                </a:solidFill>
                <a:latin typeface="Comic Sans MS" pitchFamily="66" charset="0"/>
              </a:rPr>
              <a:t>2-Peynirler 51,</a:t>
            </a:r>
            <a:endParaRPr lang="tr-TR" sz="2600" b="1" dirty="0">
              <a:solidFill>
                <a:srgbClr val="0070C0"/>
              </a:solidFill>
              <a:latin typeface="Comic Sans MS" pitchFamily="66" charset="0"/>
            </a:endParaRPr>
          </a:p>
          <a:p>
            <a:pPr marL="0" lvl="0" indent="0" algn="just">
              <a:buNone/>
              <a:tabLst>
                <a:tab pos="1520825" algn="l"/>
              </a:tabLst>
            </a:pPr>
            <a:r>
              <a:rPr lang="tr-TR" sz="2600" b="1" dirty="0">
                <a:solidFill>
                  <a:srgbClr val="0070C0"/>
                </a:solidFill>
                <a:latin typeface="Comic Sans MS" pitchFamily="66" charset="0"/>
              </a:rPr>
              <a:t>                      3-Meyve &amp; </a:t>
            </a:r>
            <a:r>
              <a:rPr lang="tr-TR" sz="2600" b="1" dirty="0" smtClean="0">
                <a:solidFill>
                  <a:srgbClr val="0070C0"/>
                </a:solidFill>
                <a:latin typeface="Comic Sans MS" pitchFamily="66" charset="0"/>
              </a:rPr>
              <a:t>Sebzeler 51,</a:t>
            </a:r>
            <a:endParaRPr lang="tr-TR" sz="2600" b="1" dirty="0">
              <a:solidFill>
                <a:srgbClr val="0070C0"/>
              </a:solidFill>
              <a:latin typeface="Comic Sans MS" pitchFamily="66" charset="0"/>
            </a:endParaRPr>
          </a:p>
          <a:p>
            <a:pPr marL="0" indent="0" algn="ctr">
              <a:buNone/>
            </a:pPr>
            <a:endParaRPr lang="tr-TR" dirty="0"/>
          </a:p>
          <a:p>
            <a:endParaRPr lang="tr-TR" dirty="0"/>
          </a:p>
        </p:txBody>
      </p:sp>
      <p:pic>
        <p:nvPicPr>
          <p:cNvPr id="5" name="Picture 2" descr="C:\Users\yavuz\Desktop\UELKE_BAYRAKLAR__L_\LG_FLAG_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01" y="116632"/>
            <a:ext cx="1961319" cy="10801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yavuz\Desktop\UELKE_BAYRAKLAR__L_\AB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44624"/>
            <a:ext cx="2051720" cy="11521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401" y="1340768"/>
            <a:ext cx="2897424" cy="1893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401" y="3302178"/>
            <a:ext cx="28765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184" y="1340768"/>
            <a:ext cx="2862063" cy="1893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8184" y="3302178"/>
            <a:ext cx="2862063"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48733"/>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196753"/>
          </a:xfrm>
        </p:spPr>
        <p:txBody>
          <a:bodyPr/>
          <a:lstStyle/>
          <a:p>
            <a:r>
              <a:rPr lang="tr-TR" b="1" dirty="0" smtClean="0">
                <a:solidFill>
                  <a:srgbClr val="FF0000"/>
                </a:solidFill>
                <a:latin typeface="Arial Black" panose="020B0A04020102020204" pitchFamily="34" charset="0"/>
              </a:rPr>
              <a:t>İSPANYA</a:t>
            </a:r>
            <a:endParaRPr lang="tr-TR" dirty="0">
              <a:latin typeface="Arial Black" panose="020B0A04020102020204" pitchFamily="34" charset="0"/>
            </a:endParaRPr>
          </a:p>
        </p:txBody>
      </p:sp>
      <p:sp>
        <p:nvSpPr>
          <p:cNvPr id="3" name="İçerik Yer Tutucusu 2"/>
          <p:cNvSpPr>
            <a:spLocks noGrp="1"/>
          </p:cNvSpPr>
          <p:nvPr>
            <p:ph idx="1"/>
          </p:nvPr>
        </p:nvSpPr>
        <p:spPr>
          <a:xfrm>
            <a:off x="0" y="1268760"/>
            <a:ext cx="9144000" cy="5544616"/>
          </a:xfrm>
        </p:spPr>
        <p:txBody>
          <a:bodyPr>
            <a:normAutofit/>
          </a:bodyPr>
          <a:lstStyle/>
          <a:p>
            <a:pPr marL="0" lvl="0" indent="0">
              <a:buNone/>
            </a:pPr>
            <a:r>
              <a:rPr lang="tr-TR" sz="3200" b="1" dirty="0" smtClean="0">
                <a:solidFill>
                  <a:srgbClr val="FF0000"/>
                </a:solidFill>
                <a:latin typeface="Comic Sans MS" pitchFamily="66" charset="0"/>
              </a:rPr>
              <a:t>                    </a:t>
            </a:r>
            <a:r>
              <a:rPr lang="tr-TR" sz="3600" b="1" dirty="0">
                <a:solidFill>
                  <a:srgbClr val="FF0000"/>
                </a:solidFill>
                <a:latin typeface="Comic Sans MS" pitchFamily="66" charset="0"/>
              </a:rPr>
              <a:t>176 </a:t>
            </a:r>
            <a:r>
              <a:rPr lang="tr-TR" sz="3600" b="1" dirty="0" smtClean="0">
                <a:solidFill>
                  <a:srgbClr val="FF0000"/>
                </a:solidFill>
                <a:latin typeface="Comic Sans MS" pitchFamily="66" charset="0"/>
              </a:rPr>
              <a:t>Cİ</a:t>
            </a:r>
            <a:endParaRPr lang="tr-TR" sz="3600" b="1" dirty="0">
              <a:solidFill>
                <a:srgbClr val="FF0000"/>
              </a:solidFill>
              <a:latin typeface="Comic Sans MS" pitchFamily="66" charset="0"/>
            </a:endParaRPr>
          </a:p>
          <a:p>
            <a:pPr marL="0" lvl="0" indent="0">
              <a:buNone/>
            </a:pPr>
            <a:r>
              <a:rPr lang="tr-TR" sz="3200" b="1" dirty="0" smtClean="0">
                <a:solidFill>
                  <a:srgbClr val="FF0000"/>
                </a:solidFill>
                <a:latin typeface="Comic Sans MS" pitchFamily="66" charset="0"/>
              </a:rPr>
              <a:t>                     94 </a:t>
            </a:r>
            <a:r>
              <a:rPr lang="tr-TR" b="1" dirty="0" smtClean="0">
                <a:solidFill>
                  <a:srgbClr val="FF0000"/>
                </a:solidFill>
                <a:latin typeface="Comic Sans MS" pitchFamily="66" charset="0"/>
              </a:rPr>
              <a:t>PDO</a:t>
            </a:r>
            <a:endParaRPr lang="tr-TR" sz="3200" b="1" dirty="0">
              <a:solidFill>
                <a:srgbClr val="FF0000"/>
              </a:solidFill>
              <a:latin typeface="Comic Sans MS" pitchFamily="66" charset="0"/>
            </a:endParaRPr>
          </a:p>
          <a:p>
            <a:pPr marL="0" lvl="0" indent="0">
              <a:buNone/>
            </a:pPr>
            <a:r>
              <a:rPr lang="tr-TR" b="1" dirty="0">
                <a:solidFill>
                  <a:srgbClr val="FF0000"/>
                </a:solidFill>
                <a:latin typeface="Comic Sans MS" pitchFamily="66" charset="0"/>
              </a:rPr>
              <a:t>			     78 </a:t>
            </a:r>
            <a:r>
              <a:rPr lang="tr-TR" b="1" dirty="0" smtClean="0">
                <a:solidFill>
                  <a:srgbClr val="FF0000"/>
                </a:solidFill>
                <a:latin typeface="Comic Sans MS" pitchFamily="66" charset="0"/>
              </a:rPr>
              <a:t>PGI</a:t>
            </a:r>
            <a:endParaRPr lang="tr-TR" b="1" dirty="0">
              <a:solidFill>
                <a:srgbClr val="FF0000"/>
              </a:solidFill>
              <a:latin typeface="Comic Sans MS" pitchFamily="66" charset="0"/>
            </a:endParaRPr>
          </a:p>
          <a:p>
            <a:pPr marL="2743200" lvl="6" indent="0">
              <a:buNone/>
            </a:pPr>
            <a:r>
              <a:rPr lang="tr-TR" sz="3200" b="1" dirty="0">
                <a:solidFill>
                  <a:srgbClr val="FF0000"/>
                </a:solidFill>
                <a:latin typeface="Comic Sans MS" pitchFamily="66" charset="0"/>
              </a:rPr>
              <a:t>      4 </a:t>
            </a:r>
            <a:r>
              <a:rPr lang="tr-TR" sz="3200" b="1" dirty="0" smtClean="0">
                <a:solidFill>
                  <a:srgbClr val="FF0000"/>
                </a:solidFill>
                <a:latin typeface="Comic Sans MS" pitchFamily="66" charset="0"/>
              </a:rPr>
              <a:t>TSG</a:t>
            </a:r>
            <a:endParaRPr lang="tr-TR" sz="3200" b="1" dirty="0">
              <a:solidFill>
                <a:srgbClr val="FF0000"/>
              </a:solidFill>
              <a:latin typeface="Comic Sans MS" pitchFamily="66" charset="0"/>
            </a:endParaRPr>
          </a:p>
          <a:p>
            <a:pPr marL="2743200" lvl="6" indent="0">
              <a:buNone/>
            </a:pPr>
            <a:r>
              <a:rPr lang="tr-TR" sz="3200" b="1" u="sng" dirty="0">
                <a:solidFill>
                  <a:srgbClr val="FF0000"/>
                </a:solidFill>
                <a:latin typeface="Comic Sans MS" pitchFamily="66" charset="0"/>
              </a:rPr>
              <a:t> </a:t>
            </a:r>
            <a:r>
              <a:rPr lang="tr-TR" sz="3200" b="1" dirty="0">
                <a:solidFill>
                  <a:srgbClr val="FF0000"/>
                </a:solidFill>
                <a:latin typeface="Comic Sans MS" pitchFamily="66" charset="0"/>
              </a:rPr>
              <a:t>    </a:t>
            </a:r>
            <a:r>
              <a:rPr lang="tr-TR" sz="2800" b="1" dirty="0" smtClean="0">
                <a:solidFill>
                  <a:srgbClr val="FF0000"/>
                </a:solidFill>
                <a:latin typeface="Comic Sans MS" pitchFamily="66" charset="0"/>
              </a:rPr>
              <a:t>   </a:t>
            </a:r>
            <a:r>
              <a:rPr lang="tr-TR" sz="2800" b="1" u="sng" dirty="0" smtClean="0">
                <a:solidFill>
                  <a:srgbClr val="FF0000"/>
                </a:solidFill>
                <a:latin typeface="Comic Sans MS" pitchFamily="66" charset="0"/>
              </a:rPr>
              <a:t>İlk üç</a:t>
            </a:r>
          </a:p>
          <a:p>
            <a:pPr marL="2743200" lvl="6" indent="0">
              <a:buNone/>
            </a:pPr>
            <a:r>
              <a:rPr lang="tr-TR" sz="2800" b="1" dirty="0">
                <a:solidFill>
                  <a:srgbClr val="FF0000"/>
                </a:solidFill>
                <a:latin typeface="Comic Sans MS" pitchFamily="66" charset="0"/>
              </a:rPr>
              <a:t> </a:t>
            </a:r>
            <a:r>
              <a:rPr lang="tr-TR" sz="2800" b="1" dirty="0" smtClean="0">
                <a:solidFill>
                  <a:srgbClr val="FF0000"/>
                </a:solidFill>
                <a:latin typeface="Comic Sans MS" pitchFamily="66" charset="0"/>
              </a:rPr>
              <a:t>     </a:t>
            </a:r>
            <a:r>
              <a:rPr lang="tr-TR" sz="2800" b="1" u="sng" dirty="0" smtClean="0">
                <a:solidFill>
                  <a:srgbClr val="FF0000"/>
                </a:solidFill>
                <a:latin typeface="Comic Sans MS" pitchFamily="66" charset="0"/>
              </a:rPr>
              <a:t>KATEGORİ</a:t>
            </a:r>
          </a:p>
          <a:p>
            <a:pPr marL="2743200" lvl="6" indent="0">
              <a:buNone/>
            </a:pPr>
            <a:endParaRPr lang="tr-TR" sz="2800" b="1" dirty="0">
              <a:solidFill>
                <a:srgbClr val="FF0000"/>
              </a:solidFill>
              <a:latin typeface="Comic Sans MS" pitchFamily="66" charset="0"/>
            </a:endParaRPr>
          </a:p>
          <a:p>
            <a:pPr marL="2743200" lvl="6" indent="0">
              <a:buNone/>
            </a:pPr>
            <a:r>
              <a:rPr lang="tr-TR" sz="2800" b="1" dirty="0" smtClean="0">
                <a:solidFill>
                  <a:srgbClr val="FF0000"/>
                </a:solidFill>
                <a:latin typeface="Comic Sans MS" pitchFamily="66" charset="0"/>
              </a:rPr>
              <a:t>1-Meyve </a:t>
            </a:r>
            <a:r>
              <a:rPr lang="tr-TR" sz="2800" b="1" dirty="0">
                <a:solidFill>
                  <a:srgbClr val="FF0000"/>
                </a:solidFill>
                <a:latin typeface="Comic Sans MS" pitchFamily="66" charset="0"/>
              </a:rPr>
              <a:t>&amp; </a:t>
            </a:r>
            <a:r>
              <a:rPr lang="tr-TR" sz="2800" b="1" dirty="0" smtClean="0">
                <a:solidFill>
                  <a:srgbClr val="FF0000"/>
                </a:solidFill>
                <a:latin typeface="Comic Sans MS" pitchFamily="66" charset="0"/>
              </a:rPr>
              <a:t>Sebzeler 58,</a:t>
            </a:r>
            <a:endParaRPr lang="tr-TR" sz="2800" b="1" dirty="0">
              <a:solidFill>
                <a:srgbClr val="FF0000"/>
              </a:solidFill>
              <a:latin typeface="Comic Sans MS" pitchFamily="66" charset="0"/>
            </a:endParaRPr>
          </a:p>
          <a:p>
            <a:pPr marL="0" lvl="0" indent="0">
              <a:buNone/>
              <a:tabLst>
                <a:tab pos="1520825" algn="l"/>
              </a:tabLst>
            </a:pPr>
            <a:r>
              <a:rPr lang="tr-TR" sz="2800" b="1" dirty="0">
                <a:solidFill>
                  <a:srgbClr val="FF0000"/>
                </a:solidFill>
                <a:latin typeface="Comic Sans MS" pitchFamily="66" charset="0"/>
              </a:rPr>
              <a:t>         </a:t>
            </a:r>
            <a:r>
              <a:rPr lang="tr-TR" sz="2800" b="1" dirty="0" smtClean="0">
                <a:solidFill>
                  <a:srgbClr val="FF0000"/>
                </a:solidFill>
                <a:latin typeface="Comic Sans MS" pitchFamily="66" charset="0"/>
              </a:rPr>
              <a:t>2-Zeytinyağı ve diğer yağlar 30,</a:t>
            </a:r>
            <a:endParaRPr lang="tr-TR" sz="2800" b="1" dirty="0">
              <a:solidFill>
                <a:srgbClr val="FF0000"/>
              </a:solidFill>
              <a:latin typeface="Comic Sans MS" pitchFamily="66" charset="0"/>
            </a:endParaRPr>
          </a:p>
          <a:p>
            <a:pPr marL="0" lvl="0" indent="0">
              <a:buNone/>
              <a:tabLst>
                <a:tab pos="1520825" algn="l"/>
              </a:tabLst>
            </a:pPr>
            <a:r>
              <a:rPr lang="tr-TR" sz="2800" b="1" dirty="0">
                <a:solidFill>
                  <a:srgbClr val="FF0000"/>
                </a:solidFill>
                <a:latin typeface="Comic Sans MS" pitchFamily="66" charset="0"/>
              </a:rPr>
              <a:t>                    </a:t>
            </a:r>
            <a:r>
              <a:rPr lang="tr-TR" sz="2800" b="1" dirty="0" smtClean="0">
                <a:solidFill>
                  <a:srgbClr val="FF0000"/>
                </a:solidFill>
                <a:latin typeface="Comic Sans MS" pitchFamily="66" charset="0"/>
              </a:rPr>
              <a:t>3-Peynirler 28,</a:t>
            </a:r>
            <a:endParaRPr lang="fr-FR" sz="2800" b="1" dirty="0">
              <a:solidFill>
                <a:srgbClr val="FF0000"/>
              </a:solidFill>
              <a:latin typeface="Comic Sans MS" pitchFamily="66" charset="0"/>
            </a:endParaRPr>
          </a:p>
          <a:p>
            <a:pPr marL="0" indent="0" algn="ctr">
              <a:buNone/>
            </a:pPr>
            <a:endParaRPr lang="tr-TR"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17" y="44624"/>
            <a:ext cx="1944216" cy="1152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C:\Users\yavuz\Desktop\UELKE_BAYRAKLAR__L_\AB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9012" y="-1882"/>
            <a:ext cx="1971500" cy="11967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117" y="3221375"/>
            <a:ext cx="2931558" cy="1580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2180" y="1340769"/>
            <a:ext cx="2879812"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8184" y="3221375"/>
            <a:ext cx="2843808" cy="1647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117" y="1340769"/>
            <a:ext cx="2908991"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788071"/>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268760"/>
          </a:xfrm>
        </p:spPr>
        <p:txBody>
          <a:bodyPr/>
          <a:lstStyle/>
          <a:p>
            <a:r>
              <a:rPr lang="tr-TR" b="1" dirty="0" smtClean="0">
                <a:solidFill>
                  <a:srgbClr val="008000"/>
                </a:solidFill>
                <a:latin typeface="Arial Black" panose="020B0A04020102020204" pitchFamily="34" charset="0"/>
              </a:rPr>
              <a:t>PORTEKİZ</a:t>
            </a:r>
            <a:endParaRPr lang="tr-TR" dirty="0">
              <a:latin typeface="Arial Black" panose="020B0A04020102020204" pitchFamily="34" charset="0"/>
            </a:endParaRPr>
          </a:p>
        </p:txBody>
      </p:sp>
      <p:sp>
        <p:nvSpPr>
          <p:cNvPr id="3" name="İçerik Yer Tutucusu 2"/>
          <p:cNvSpPr>
            <a:spLocks noGrp="1"/>
          </p:cNvSpPr>
          <p:nvPr>
            <p:ph idx="1"/>
          </p:nvPr>
        </p:nvSpPr>
        <p:spPr>
          <a:xfrm>
            <a:off x="0" y="1385392"/>
            <a:ext cx="9144000" cy="5472608"/>
          </a:xfrm>
        </p:spPr>
        <p:txBody>
          <a:bodyPr>
            <a:normAutofit/>
          </a:bodyPr>
          <a:lstStyle/>
          <a:p>
            <a:pPr marL="3048000" lvl="8" indent="-85725" algn="just">
              <a:buNone/>
            </a:pPr>
            <a:r>
              <a:rPr lang="tr-TR" sz="3900" b="1" dirty="0" smtClean="0">
                <a:solidFill>
                  <a:srgbClr val="008000"/>
                </a:solidFill>
                <a:latin typeface="Comic Sans MS" pitchFamily="66" charset="0"/>
              </a:rPr>
              <a:t>   </a:t>
            </a:r>
            <a:r>
              <a:rPr lang="tr-TR" sz="3600" b="1" dirty="0" smtClean="0">
                <a:solidFill>
                  <a:srgbClr val="008000"/>
                </a:solidFill>
                <a:latin typeface="Comic Sans MS" pitchFamily="66" charset="0"/>
              </a:rPr>
              <a:t>125 Cİ</a:t>
            </a:r>
            <a:endParaRPr lang="tr-TR" sz="3600" b="1" dirty="0">
              <a:solidFill>
                <a:srgbClr val="008000"/>
              </a:solidFill>
              <a:latin typeface="Comic Sans MS" pitchFamily="66" charset="0"/>
            </a:endParaRPr>
          </a:p>
          <a:p>
            <a:pPr marL="3048000" lvl="8" indent="-85725" algn="just">
              <a:buNone/>
            </a:pPr>
            <a:r>
              <a:rPr lang="tr-TR" sz="3200" b="1" dirty="0">
                <a:solidFill>
                  <a:srgbClr val="008000"/>
                </a:solidFill>
                <a:latin typeface="Comic Sans MS" pitchFamily="66" charset="0"/>
              </a:rPr>
              <a:t>   </a:t>
            </a:r>
            <a:r>
              <a:rPr lang="tr-TR" sz="3200" b="1" dirty="0" smtClean="0">
                <a:solidFill>
                  <a:srgbClr val="008000"/>
                </a:solidFill>
                <a:latin typeface="Comic Sans MS" pitchFamily="66" charset="0"/>
              </a:rPr>
              <a:t> 64 PDO </a:t>
            </a:r>
            <a:endParaRPr lang="tr-TR" sz="3200" b="1" dirty="0">
              <a:solidFill>
                <a:srgbClr val="008000"/>
              </a:solidFill>
              <a:latin typeface="Comic Sans MS" pitchFamily="66" charset="0"/>
            </a:endParaRPr>
          </a:p>
          <a:p>
            <a:pPr marL="3048000" lvl="8" indent="-85725" algn="just">
              <a:buNone/>
            </a:pPr>
            <a:r>
              <a:rPr lang="tr-TR" sz="3200" b="1" dirty="0">
                <a:solidFill>
                  <a:srgbClr val="008000"/>
                </a:solidFill>
                <a:latin typeface="Comic Sans MS" pitchFamily="66" charset="0"/>
              </a:rPr>
              <a:t>   </a:t>
            </a:r>
            <a:r>
              <a:rPr lang="tr-TR" sz="3200" b="1" dirty="0" smtClean="0">
                <a:solidFill>
                  <a:srgbClr val="008000"/>
                </a:solidFill>
                <a:latin typeface="Comic Sans MS" pitchFamily="66" charset="0"/>
              </a:rPr>
              <a:t> 60 PGI</a:t>
            </a:r>
          </a:p>
          <a:p>
            <a:pPr marL="3048000" lvl="8" indent="-85725" algn="just">
              <a:buNone/>
            </a:pPr>
            <a:r>
              <a:rPr lang="tr-TR" sz="3200" b="1" dirty="0">
                <a:solidFill>
                  <a:srgbClr val="008000"/>
                </a:solidFill>
                <a:latin typeface="Comic Sans MS" pitchFamily="66" charset="0"/>
              </a:rPr>
              <a:t> </a:t>
            </a:r>
            <a:r>
              <a:rPr lang="tr-TR" sz="3200" b="1" dirty="0" smtClean="0">
                <a:solidFill>
                  <a:srgbClr val="008000"/>
                </a:solidFill>
                <a:latin typeface="Comic Sans MS" pitchFamily="66" charset="0"/>
              </a:rPr>
              <a:t>    1 TSG</a:t>
            </a:r>
          </a:p>
          <a:p>
            <a:pPr marL="3048000" lvl="8" indent="-85725" algn="just">
              <a:buNone/>
            </a:pPr>
            <a:r>
              <a:rPr lang="tr-TR" sz="3200" b="1" dirty="0" smtClean="0">
                <a:solidFill>
                  <a:srgbClr val="008000"/>
                </a:solidFill>
                <a:latin typeface="Comic Sans MS" pitchFamily="66" charset="0"/>
              </a:rPr>
              <a:t>     </a:t>
            </a:r>
            <a:r>
              <a:rPr lang="tr-TR" sz="3200" b="1" u="sng" dirty="0" smtClean="0">
                <a:solidFill>
                  <a:srgbClr val="008000"/>
                </a:solidFill>
                <a:latin typeface="Comic Sans MS" pitchFamily="66" charset="0"/>
              </a:rPr>
              <a:t>İlk üç</a:t>
            </a:r>
          </a:p>
          <a:p>
            <a:pPr marL="3048000" lvl="8" indent="-85725" algn="just">
              <a:buNone/>
            </a:pPr>
            <a:r>
              <a:rPr lang="tr-TR" sz="3200" b="1" dirty="0" smtClean="0">
                <a:solidFill>
                  <a:srgbClr val="008000"/>
                </a:solidFill>
                <a:latin typeface="Comic Sans MS" pitchFamily="66" charset="0"/>
              </a:rPr>
              <a:t>   </a:t>
            </a:r>
            <a:r>
              <a:rPr lang="tr-TR" sz="2800" b="1" u="sng" dirty="0" smtClean="0">
                <a:solidFill>
                  <a:srgbClr val="008000"/>
                </a:solidFill>
                <a:latin typeface="Comic Sans MS" pitchFamily="66" charset="0"/>
              </a:rPr>
              <a:t>KATEGORİ                                    </a:t>
            </a:r>
            <a:r>
              <a:rPr lang="tr-TR" sz="2800" b="1" dirty="0" smtClean="0">
                <a:solidFill>
                  <a:srgbClr val="008000"/>
                </a:solidFill>
                <a:latin typeface="Comic Sans MS" pitchFamily="66" charset="0"/>
              </a:rPr>
              <a:t>1-Et bazlı ürünler 36,</a:t>
            </a:r>
            <a:endParaRPr lang="tr-TR" sz="2800" b="1" dirty="0">
              <a:solidFill>
                <a:srgbClr val="008000"/>
              </a:solidFill>
              <a:latin typeface="Comic Sans MS" pitchFamily="66" charset="0"/>
            </a:endParaRPr>
          </a:p>
          <a:p>
            <a:pPr marL="0" lvl="8" indent="0">
              <a:buNone/>
            </a:pPr>
            <a:r>
              <a:rPr lang="tr-TR" sz="2800" b="1" dirty="0">
                <a:solidFill>
                  <a:srgbClr val="008000"/>
                </a:solidFill>
                <a:latin typeface="Comic Sans MS" pitchFamily="66" charset="0"/>
              </a:rPr>
              <a:t>             </a:t>
            </a:r>
            <a:r>
              <a:rPr lang="tr-TR" sz="2800" b="1" dirty="0" smtClean="0">
                <a:solidFill>
                  <a:srgbClr val="008000"/>
                </a:solidFill>
                <a:latin typeface="Comic Sans MS" pitchFamily="66" charset="0"/>
              </a:rPr>
              <a:t>2-Taze et </a:t>
            </a:r>
            <a:r>
              <a:rPr lang="fr-FR" sz="2800" b="1" dirty="0" smtClean="0">
                <a:solidFill>
                  <a:srgbClr val="008000"/>
                </a:solidFill>
                <a:latin typeface="Comic Sans MS" pitchFamily="66" charset="0"/>
              </a:rPr>
              <a:t> (</a:t>
            </a:r>
            <a:r>
              <a:rPr lang="tr-TR" sz="2800" b="1" dirty="0" smtClean="0">
                <a:solidFill>
                  <a:srgbClr val="008000"/>
                </a:solidFill>
                <a:latin typeface="Comic Sans MS" pitchFamily="66" charset="0"/>
              </a:rPr>
              <a:t>ve sakatat</a:t>
            </a:r>
            <a:r>
              <a:rPr lang="fr-FR" sz="2800" b="1" dirty="0" smtClean="0">
                <a:solidFill>
                  <a:srgbClr val="008000"/>
                </a:solidFill>
                <a:latin typeface="Comic Sans MS" pitchFamily="66" charset="0"/>
              </a:rPr>
              <a:t>)</a:t>
            </a:r>
            <a:r>
              <a:rPr lang="tr-TR" sz="2800" b="1" dirty="0">
                <a:solidFill>
                  <a:srgbClr val="008000"/>
                </a:solidFill>
                <a:latin typeface="Comic Sans MS" pitchFamily="66" charset="0"/>
              </a:rPr>
              <a:t> </a:t>
            </a:r>
            <a:r>
              <a:rPr lang="tr-TR" sz="2800" b="1" dirty="0" smtClean="0">
                <a:solidFill>
                  <a:srgbClr val="008000"/>
                </a:solidFill>
                <a:latin typeface="Comic Sans MS" pitchFamily="66" charset="0"/>
              </a:rPr>
              <a:t>30,</a:t>
            </a:r>
            <a:endParaRPr lang="fr-FR" sz="2800" b="1" dirty="0">
              <a:solidFill>
                <a:srgbClr val="008000"/>
              </a:solidFill>
              <a:latin typeface="Comic Sans MS" pitchFamily="66" charset="0"/>
            </a:endParaRPr>
          </a:p>
          <a:p>
            <a:pPr marL="0" lvl="8" indent="0">
              <a:buNone/>
            </a:pPr>
            <a:r>
              <a:rPr lang="tr-TR" sz="2800" b="1" dirty="0">
                <a:solidFill>
                  <a:srgbClr val="008000"/>
                </a:solidFill>
                <a:latin typeface="Comic Sans MS" pitchFamily="66" charset="0"/>
              </a:rPr>
              <a:t>                </a:t>
            </a:r>
            <a:r>
              <a:rPr lang="tr-TR" sz="2800" b="1" dirty="0" smtClean="0">
                <a:solidFill>
                  <a:srgbClr val="008000"/>
                </a:solidFill>
                <a:latin typeface="Comic Sans MS" pitchFamily="66" charset="0"/>
              </a:rPr>
              <a:t>3-Meyve </a:t>
            </a:r>
            <a:r>
              <a:rPr lang="fr-FR" sz="2800" b="1" dirty="0" smtClean="0">
                <a:solidFill>
                  <a:srgbClr val="008000"/>
                </a:solidFill>
                <a:latin typeface="Comic Sans MS" pitchFamily="66" charset="0"/>
              </a:rPr>
              <a:t> </a:t>
            </a:r>
            <a:r>
              <a:rPr lang="fr-FR" sz="2800" b="1" dirty="0">
                <a:solidFill>
                  <a:srgbClr val="008000"/>
                </a:solidFill>
                <a:latin typeface="Comic Sans MS" pitchFamily="66" charset="0"/>
              </a:rPr>
              <a:t>&amp; </a:t>
            </a:r>
            <a:r>
              <a:rPr lang="tr-TR" sz="2800" b="1" dirty="0" smtClean="0">
                <a:solidFill>
                  <a:srgbClr val="008000"/>
                </a:solidFill>
                <a:latin typeface="Comic Sans MS" pitchFamily="66" charset="0"/>
              </a:rPr>
              <a:t>Sebzeler</a:t>
            </a:r>
            <a:r>
              <a:rPr lang="tr-TR" sz="2800" b="1" dirty="0">
                <a:solidFill>
                  <a:srgbClr val="008000"/>
                </a:solidFill>
                <a:latin typeface="Comic Sans MS" pitchFamily="66" charset="0"/>
              </a:rPr>
              <a:t> </a:t>
            </a:r>
            <a:r>
              <a:rPr lang="tr-TR" sz="2800" b="1" dirty="0" smtClean="0">
                <a:solidFill>
                  <a:srgbClr val="008000"/>
                </a:solidFill>
                <a:latin typeface="Comic Sans MS" pitchFamily="66" charset="0"/>
              </a:rPr>
              <a:t>25,</a:t>
            </a:r>
            <a:endParaRPr lang="tr-TR"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212976"/>
            <a:ext cx="266429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556792"/>
            <a:ext cx="262880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1556792"/>
            <a:ext cx="264320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yavuz\Desktop\UELKE_BAYRAKLAR__L_\LG_FLAG_PT.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52" y="155374"/>
            <a:ext cx="1872210" cy="11133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yavuz\Desktop\UELKE_BAYRAKLAR__L_\AB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72331" y="55982"/>
            <a:ext cx="2071669" cy="121277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encrypted-tbn1.gstatic.com/images?q=tbn:ANd9GcQ1tjj2m3i9wv8g9H1PVOzwvEf7Nv0Gbqzt6nsGEnzO22-ttMtPWg"/>
          <p:cNvPicPr>
            <a:picLocks noChangeAspect="1" noChangeArrowheads="1"/>
          </p:cNvPicPr>
          <p:nvPr/>
        </p:nvPicPr>
        <p:blipFill>
          <a:blip r:embed="rId7" cstate="print"/>
          <a:srcRect/>
          <a:stretch>
            <a:fillRect/>
          </a:stretch>
        </p:blipFill>
        <p:spPr bwMode="auto">
          <a:xfrm>
            <a:off x="6372200" y="3212976"/>
            <a:ext cx="2642636" cy="1500198"/>
          </a:xfrm>
          <a:prstGeom prst="rect">
            <a:avLst/>
          </a:prstGeom>
          <a:noFill/>
        </p:spPr>
      </p:pic>
    </p:spTree>
    <p:extLst>
      <p:ext uri="{BB962C8B-B14F-4D97-AF65-F5344CB8AC3E}">
        <p14:creationId xmlns:p14="http://schemas.microsoft.com/office/powerpoint/2010/main" val="2751869193"/>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06712" cy="1417638"/>
          </a:xfrm>
        </p:spPr>
        <p:txBody>
          <a:bodyPr/>
          <a:lstStyle/>
          <a:p>
            <a:r>
              <a:rPr lang="tr-TR" b="1" dirty="0" smtClean="0">
                <a:solidFill>
                  <a:srgbClr val="3399FF"/>
                </a:solidFill>
                <a:latin typeface="Arial Black" panose="020B0A04020102020204" pitchFamily="34" charset="0"/>
              </a:rPr>
              <a:t>YUNANİSTAN</a:t>
            </a:r>
            <a:endParaRPr lang="tr-TR" dirty="0">
              <a:solidFill>
                <a:srgbClr val="3399FF"/>
              </a:solidFill>
              <a:latin typeface="Arial Black" panose="020B0A04020102020204" pitchFamily="34" charset="0"/>
            </a:endParaRPr>
          </a:p>
        </p:txBody>
      </p:sp>
      <p:sp>
        <p:nvSpPr>
          <p:cNvPr id="3" name="İçerik Yer Tutucusu 2"/>
          <p:cNvSpPr>
            <a:spLocks noGrp="1"/>
          </p:cNvSpPr>
          <p:nvPr>
            <p:ph idx="1"/>
          </p:nvPr>
        </p:nvSpPr>
        <p:spPr>
          <a:xfrm>
            <a:off x="0" y="1481725"/>
            <a:ext cx="9106712" cy="5259643"/>
          </a:xfrm>
        </p:spPr>
        <p:txBody>
          <a:bodyPr>
            <a:normAutofit lnSpcReduction="10000"/>
          </a:bodyPr>
          <a:lstStyle/>
          <a:p>
            <a:pPr marL="2743200" lvl="6" indent="0" algn="just">
              <a:buNone/>
            </a:pPr>
            <a:r>
              <a:rPr lang="tr-TR" sz="3600" b="1" dirty="0" smtClean="0">
                <a:solidFill>
                  <a:srgbClr val="1F497D">
                    <a:lumMod val="60000"/>
                    <a:lumOff val="40000"/>
                  </a:srgbClr>
                </a:solidFill>
                <a:latin typeface="Comic Sans MS" pitchFamily="66" charset="0"/>
              </a:rPr>
              <a:t>    </a:t>
            </a:r>
            <a:r>
              <a:rPr lang="tr-TR" sz="3900" b="1" dirty="0" smtClean="0">
                <a:solidFill>
                  <a:srgbClr val="3399FF"/>
                </a:solidFill>
                <a:latin typeface="Comic Sans MS" pitchFamily="66" charset="0"/>
              </a:rPr>
              <a:t>101 Cİ </a:t>
            </a:r>
            <a:endParaRPr lang="tr-TR" sz="3900" b="1" dirty="0">
              <a:solidFill>
                <a:srgbClr val="3399FF"/>
              </a:solidFill>
              <a:latin typeface="Comic Sans MS" pitchFamily="66" charset="0"/>
            </a:endParaRPr>
          </a:p>
          <a:p>
            <a:pPr marL="2743200" lvl="6" indent="0" algn="just">
              <a:buNone/>
            </a:pPr>
            <a:r>
              <a:rPr lang="tr-TR" sz="3200" b="1" dirty="0">
                <a:solidFill>
                  <a:srgbClr val="3399FF"/>
                </a:solidFill>
                <a:latin typeface="Comic Sans MS" pitchFamily="66" charset="0"/>
              </a:rPr>
              <a:t>    </a:t>
            </a:r>
            <a:r>
              <a:rPr lang="tr-TR" sz="3200" b="1" dirty="0" smtClean="0">
                <a:solidFill>
                  <a:srgbClr val="3399FF"/>
                </a:solidFill>
                <a:latin typeface="Comic Sans MS" pitchFamily="66" charset="0"/>
              </a:rPr>
              <a:t>  </a:t>
            </a:r>
            <a:r>
              <a:rPr lang="tr-TR" sz="3500" b="1" dirty="0" smtClean="0">
                <a:solidFill>
                  <a:srgbClr val="3399FF"/>
                </a:solidFill>
                <a:latin typeface="Comic Sans MS" pitchFamily="66" charset="0"/>
              </a:rPr>
              <a:t>74  PDO</a:t>
            </a:r>
            <a:endParaRPr lang="tr-TR" sz="3500" b="1" dirty="0">
              <a:solidFill>
                <a:srgbClr val="3399FF"/>
              </a:solidFill>
              <a:latin typeface="Comic Sans MS" pitchFamily="66" charset="0"/>
            </a:endParaRPr>
          </a:p>
          <a:p>
            <a:pPr marL="2743200" lvl="6" indent="0" algn="just">
              <a:buNone/>
            </a:pPr>
            <a:r>
              <a:rPr lang="tr-TR" sz="3500" b="1" dirty="0">
                <a:solidFill>
                  <a:srgbClr val="3399FF"/>
                </a:solidFill>
                <a:latin typeface="Comic Sans MS" pitchFamily="66" charset="0"/>
              </a:rPr>
              <a:t>    </a:t>
            </a:r>
            <a:r>
              <a:rPr lang="tr-TR" sz="3500" b="1" dirty="0" smtClean="0">
                <a:solidFill>
                  <a:srgbClr val="3399FF"/>
                </a:solidFill>
                <a:latin typeface="Comic Sans MS" pitchFamily="66" charset="0"/>
              </a:rPr>
              <a:t>  27  PGI</a:t>
            </a:r>
            <a:endParaRPr lang="tr-TR" sz="3500" b="1" dirty="0">
              <a:solidFill>
                <a:srgbClr val="3399FF"/>
              </a:solidFill>
              <a:latin typeface="Comic Sans MS" pitchFamily="66" charset="0"/>
            </a:endParaRPr>
          </a:p>
          <a:p>
            <a:pPr lvl="6"/>
            <a:endParaRPr lang="tr-TR" b="1" dirty="0">
              <a:solidFill>
                <a:srgbClr val="3399FF"/>
              </a:solidFill>
              <a:latin typeface="Comic Sans MS" pitchFamily="66" charset="0"/>
            </a:endParaRPr>
          </a:p>
          <a:p>
            <a:pPr marL="2743200" lvl="6" indent="0">
              <a:buNone/>
            </a:pPr>
            <a:r>
              <a:rPr lang="tr-TR" sz="3600" b="1" dirty="0">
                <a:solidFill>
                  <a:srgbClr val="3399FF"/>
                </a:solidFill>
                <a:latin typeface="Comic Sans MS" pitchFamily="66" charset="0"/>
              </a:rPr>
              <a:t>    </a:t>
            </a:r>
            <a:r>
              <a:rPr lang="tr-TR" sz="2800" b="1" dirty="0" smtClean="0">
                <a:solidFill>
                  <a:srgbClr val="3399FF"/>
                </a:solidFill>
                <a:latin typeface="Comic Sans MS" pitchFamily="66" charset="0"/>
              </a:rPr>
              <a:t>   İlk üç</a:t>
            </a:r>
            <a:endParaRPr lang="tr-TR" sz="2800" b="1" dirty="0">
              <a:solidFill>
                <a:srgbClr val="3399FF"/>
              </a:solidFill>
              <a:latin typeface="Comic Sans MS" pitchFamily="66" charset="0"/>
            </a:endParaRPr>
          </a:p>
          <a:p>
            <a:pPr marL="2743200" lvl="6" indent="0">
              <a:buNone/>
            </a:pPr>
            <a:r>
              <a:rPr lang="tr-TR" sz="2800" b="1" dirty="0">
                <a:solidFill>
                  <a:srgbClr val="3399FF"/>
                </a:solidFill>
                <a:latin typeface="Comic Sans MS" pitchFamily="66" charset="0"/>
              </a:rPr>
              <a:t>     </a:t>
            </a:r>
            <a:r>
              <a:rPr lang="tr-TR" sz="2800" b="1" dirty="0" smtClean="0">
                <a:solidFill>
                  <a:srgbClr val="3399FF"/>
                </a:solidFill>
                <a:latin typeface="Comic Sans MS" pitchFamily="66" charset="0"/>
              </a:rPr>
              <a:t> KATEGORİ</a:t>
            </a:r>
            <a:endParaRPr lang="tr-TR" sz="2800" b="1" dirty="0">
              <a:solidFill>
                <a:srgbClr val="3399FF"/>
              </a:solidFill>
              <a:latin typeface="Comic Sans MS" pitchFamily="66" charset="0"/>
            </a:endParaRPr>
          </a:p>
          <a:p>
            <a:pPr marL="2743200" lvl="6" indent="0">
              <a:buNone/>
            </a:pPr>
            <a:r>
              <a:rPr lang="tr-TR" sz="2800" b="1" dirty="0">
                <a:solidFill>
                  <a:srgbClr val="3399FF"/>
                </a:solidFill>
                <a:latin typeface="Comic Sans MS" pitchFamily="66" charset="0"/>
              </a:rPr>
              <a:t>     </a:t>
            </a:r>
            <a:r>
              <a:rPr lang="tr-TR" sz="2800" b="1" dirty="0" smtClean="0">
                <a:solidFill>
                  <a:srgbClr val="3399FF"/>
                </a:solidFill>
                <a:latin typeface="Comic Sans MS" pitchFamily="66" charset="0"/>
              </a:rPr>
              <a:t> </a:t>
            </a:r>
            <a:endParaRPr lang="tr-TR" sz="2800" b="1" dirty="0">
              <a:solidFill>
                <a:srgbClr val="3399FF"/>
              </a:solidFill>
              <a:latin typeface="Comic Sans MS" pitchFamily="66" charset="0"/>
            </a:endParaRPr>
          </a:p>
          <a:p>
            <a:pPr marL="2743200" lvl="6" indent="-952500">
              <a:buNone/>
            </a:pPr>
            <a:r>
              <a:rPr lang="tr-TR" sz="2800" b="1" dirty="0">
                <a:solidFill>
                  <a:srgbClr val="3399FF"/>
                </a:solidFill>
                <a:latin typeface="Comic Sans MS" pitchFamily="66" charset="0"/>
              </a:rPr>
              <a:t>    </a:t>
            </a:r>
            <a:r>
              <a:rPr lang="tr-TR" sz="3000" b="1" dirty="0" smtClean="0">
                <a:solidFill>
                  <a:srgbClr val="3399FF"/>
                </a:solidFill>
                <a:latin typeface="Comic Sans MS" pitchFamily="66" charset="0"/>
              </a:rPr>
              <a:t>1-Meyve </a:t>
            </a:r>
            <a:r>
              <a:rPr lang="tr-TR" sz="3000" b="1" dirty="0">
                <a:solidFill>
                  <a:srgbClr val="3399FF"/>
                </a:solidFill>
                <a:latin typeface="Comic Sans MS" pitchFamily="66" charset="0"/>
              </a:rPr>
              <a:t>&amp; </a:t>
            </a:r>
            <a:r>
              <a:rPr lang="tr-TR" sz="3000" b="1" dirty="0" smtClean="0">
                <a:solidFill>
                  <a:srgbClr val="3399FF"/>
                </a:solidFill>
                <a:latin typeface="Comic Sans MS" pitchFamily="66" charset="0"/>
              </a:rPr>
              <a:t>Sebzeler 42,</a:t>
            </a:r>
            <a:endParaRPr lang="tr-TR" sz="3000" b="1" dirty="0">
              <a:solidFill>
                <a:srgbClr val="3399FF"/>
              </a:solidFill>
              <a:latin typeface="Comic Sans MS" pitchFamily="66" charset="0"/>
            </a:endParaRPr>
          </a:p>
          <a:p>
            <a:pPr marL="2743200" lvl="6" indent="-1581150">
              <a:buNone/>
            </a:pPr>
            <a:r>
              <a:rPr lang="tr-TR" sz="2800" b="1" dirty="0">
                <a:solidFill>
                  <a:srgbClr val="3399FF"/>
                </a:solidFill>
                <a:latin typeface="Comic Sans MS" pitchFamily="66" charset="0"/>
              </a:rPr>
              <a:t> </a:t>
            </a:r>
            <a:r>
              <a:rPr lang="tr-TR" sz="2800" b="1" dirty="0" smtClean="0">
                <a:solidFill>
                  <a:srgbClr val="3399FF"/>
                </a:solidFill>
                <a:latin typeface="Comic Sans MS" pitchFamily="66" charset="0"/>
              </a:rPr>
              <a:t> </a:t>
            </a:r>
            <a:r>
              <a:rPr lang="tr-TR" sz="3000" b="1" dirty="0" smtClean="0">
                <a:solidFill>
                  <a:srgbClr val="3399FF"/>
                </a:solidFill>
                <a:latin typeface="Comic Sans MS" pitchFamily="66" charset="0"/>
              </a:rPr>
              <a:t>2-Zeytinyağı ve diğer yağlar 29, </a:t>
            </a:r>
            <a:endParaRPr lang="tr-TR" sz="3000" b="1" dirty="0">
              <a:solidFill>
                <a:srgbClr val="3399FF"/>
              </a:solidFill>
              <a:latin typeface="Comic Sans MS" pitchFamily="66" charset="0"/>
            </a:endParaRPr>
          </a:p>
          <a:p>
            <a:pPr marL="2743200" lvl="6" indent="0">
              <a:buNone/>
            </a:pPr>
            <a:r>
              <a:rPr lang="tr-TR" sz="3000" b="1" dirty="0">
                <a:solidFill>
                  <a:srgbClr val="3399FF"/>
                </a:solidFill>
                <a:latin typeface="Comic Sans MS" pitchFamily="66" charset="0"/>
              </a:rPr>
              <a:t>  </a:t>
            </a:r>
            <a:r>
              <a:rPr lang="tr-TR" sz="3000" b="1" dirty="0" smtClean="0">
                <a:solidFill>
                  <a:srgbClr val="3399FF"/>
                </a:solidFill>
                <a:latin typeface="Comic Sans MS" pitchFamily="66" charset="0"/>
              </a:rPr>
              <a:t>3-Peynirler 21,</a:t>
            </a:r>
            <a:endParaRPr lang="tr-TR" sz="3000" b="1" dirty="0">
              <a:solidFill>
                <a:srgbClr val="3399FF"/>
              </a:solidFill>
            </a:endParaRPr>
          </a:p>
          <a:p>
            <a:pPr marL="0" indent="0" algn="ctr">
              <a:buNone/>
            </a:pPr>
            <a:endParaRPr lang="tr-TR" dirty="0"/>
          </a:p>
        </p:txBody>
      </p:sp>
      <p:pic>
        <p:nvPicPr>
          <p:cNvPr id="4"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509985"/>
            <a:ext cx="2736304" cy="1702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3275787"/>
            <a:ext cx="2736304" cy="137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3333" y="1509983"/>
            <a:ext cx="2813163" cy="1702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8481" y="3275787"/>
            <a:ext cx="2818015" cy="137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yavuz\Desktop\UELKE_BAYRAKLAR__L_\LG_FLAG_GR.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260648"/>
            <a:ext cx="1965664" cy="11521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yavuz\Desktop\UELKE_BAYRAKLAR__L_\AB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09008" y="188640"/>
            <a:ext cx="2051720"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465571"/>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
            <a:ext cx="9144000" cy="1412776"/>
          </a:xfrm>
        </p:spPr>
        <p:txBody>
          <a:bodyPr/>
          <a:lstStyle/>
          <a:p>
            <a:r>
              <a:rPr lang="tr-TR" b="1" dirty="0" smtClean="0">
                <a:solidFill>
                  <a:srgbClr val="4D0BC5"/>
                </a:solidFill>
                <a:latin typeface="Arial Black" panose="020B0A04020102020204" pitchFamily="34" charset="0"/>
              </a:rPr>
              <a:t>SLOVENYA</a:t>
            </a:r>
            <a:endParaRPr lang="tr-TR" dirty="0">
              <a:latin typeface="Arial Black" panose="020B0A04020102020204" pitchFamily="34" charset="0"/>
            </a:endParaRPr>
          </a:p>
        </p:txBody>
      </p:sp>
      <p:sp>
        <p:nvSpPr>
          <p:cNvPr id="3" name="İçerik Yer Tutucusu 2"/>
          <p:cNvSpPr>
            <a:spLocks noGrp="1"/>
          </p:cNvSpPr>
          <p:nvPr>
            <p:ph idx="1"/>
          </p:nvPr>
        </p:nvSpPr>
        <p:spPr>
          <a:xfrm>
            <a:off x="0" y="1484784"/>
            <a:ext cx="9144000" cy="5373216"/>
          </a:xfrm>
        </p:spPr>
        <p:txBody>
          <a:bodyPr>
            <a:normAutofit lnSpcReduction="10000"/>
          </a:bodyPr>
          <a:lstStyle/>
          <a:p>
            <a:pPr marL="2743200" lvl="6" indent="0" algn="just">
              <a:buNone/>
            </a:pPr>
            <a:r>
              <a:rPr lang="tr-TR" sz="3900" b="1" dirty="0" smtClean="0">
                <a:solidFill>
                  <a:srgbClr val="4D0BC5"/>
                </a:solidFill>
                <a:latin typeface="Comic Sans MS" pitchFamily="66" charset="0"/>
              </a:rPr>
              <a:t>     </a:t>
            </a:r>
            <a:r>
              <a:rPr lang="tr-TR" sz="3600" b="1" dirty="0" smtClean="0">
                <a:solidFill>
                  <a:srgbClr val="4D0BC5"/>
                </a:solidFill>
                <a:latin typeface="Comic Sans MS" pitchFamily="66" charset="0"/>
              </a:rPr>
              <a:t>20 Cİ </a:t>
            </a:r>
            <a:endParaRPr lang="tr-TR" sz="3600" b="1" dirty="0">
              <a:solidFill>
                <a:srgbClr val="4D0BC5"/>
              </a:solidFill>
              <a:latin typeface="Comic Sans MS" pitchFamily="66" charset="0"/>
            </a:endParaRPr>
          </a:p>
          <a:p>
            <a:pPr marL="2743200" lvl="6" indent="0" algn="just">
              <a:buNone/>
            </a:pPr>
            <a:r>
              <a:rPr lang="tr-TR" sz="3500" b="1" dirty="0">
                <a:solidFill>
                  <a:srgbClr val="4D0BC5"/>
                </a:solidFill>
                <a:latin typeface="Comic Sans MS" pitchFamily="66" charset="0"/>
              </a:rPr>
              <a:t>     </a:t>
            </a:r>
            <a:r>
              <a:rPr lang="tr-TR" sz="3500" b="1" dirty="0" smtClean="0">
                <a:solidFill>
                  <a:srgbClr val="4D0BC5"/>
                </a:solidFill>
                <a:latin typeface="Comic Sans MS" pitchFamily="66" charset="0"/>
              </a:rPr>
              <a:t>  </a:t>
            </a:r>
            <a:r>
              <a:rPr lang="tr-TR" sz="3200" b="1" dirty="0" smtClean="0">
                <a:solidFill>
                  <a:srgbClr val="4D0BC5"/>
                </a:solidFill>
                <a:latin typeface="Comic Sans MS" pitchFamily="66" charset="0"/>
              </a:rPr>
              <a:t>7 PDO</a:t>
            </a:r>
            <a:endParaRPr lang="tr-TR" sz="3200" b="1" dirty="0">
              <a:solidFill>
                <a:srgbClr val="4D0BC5"/>
              </a:solidFill>
              <a:latin typeface="Comic Sans MS" pitchFamily="66" charset="0"/>
            </a:endParaRPr>
          </a:p>
          <a:p>
            <a:pPr marL="2743200" lvl="6" indent="0" algn="just">
              <a:buNone/>
            </a:pPr>
            <a:r>
              <a:rPr lang="tr-TR" sz="3200" b="1" dirty="0">
                <a:solidFill>
                  <a:srgbClr val="4D0BC5"/>
                </a:solidFill>
                <a:latin typeface="Comic Sans MS" pitchFamily="66" charset="0"/>
              </a:rPr>
              <a:t>      </a:t>
            </a:r>
            <a:r>
              <a:rPr lang="tr-TR" sz="3200" b="1" dirty="0" smtClean="0">
                <a:solidFill>
                  <a:srgbClr val="4D0BC5"/>
                </a:solidFill>
                <a:latin typeface="Comic Sans MS" pitchFamily="66" charset="0"/>
              </a:rPr>
              <a:t>10 PGI</a:t>
            </a:r>
            <a:endParaRPr lang="tr-TR" sz="3200" b="1" dirty="0">
              <a:solidFill>
                <a:srgbClr val="4D0BC5"/>
              </a:solidFill>
              <a:latin typeface="Comic Sans MS" pitchFamily="66" charset="0"/>
            </a:endParaRPr>
          </a:p>
          <a:p>
            <a:pPr marL="2743200" lvl="6" indent="0" algn="just">
              <a:buNone/>
            </a:pPr>
            <a:r>
              <a:rPr lang="tr-TR" sz="3200" b="1" dirty="0">
                <a:solidFill>
                  <a:srgbClr val="4D0BC5"/>
                </a:solidFill>
                <a:latin typeface="Comic Sans MS" pitchFamily="66" charset="0"/>
              </a:rPr>
              <a:t>      </a:t>
            </a:r>
            <a:r>
              <a:rPr lang="tr-TR" sz="3200" b="1" dirty="0" smtClean="0">
                <a:solidFill>
                  <a:srgbClr val="4D0BC5"/>
                </a:solidFill>
                <a:latin typeface="Comic Sans MS" pitchFamily="66" charset="0"/>
              </a:rPr>
              <a:t>  3 TSG</a:t>
            </a:r>
          </a:p>
          <a:p>
            <a:pPr marL="2743200" lvl="6" indent="0" algn="just">
              <a:buNone/>
            </a:pPr>
            <a:r>
              <a:rPr lang="tr-TR" sz="3500" b="1" dirty="0" smtClean="0">
                <a:solidFill>
                  <a:srgbClr val="4D0BC5"/>
                </a:solidFill>
                <a:latin typeface="Comic Sans MS" pitchFamily="66" charset="0"/>
              </a:rPr>
              <a:t>       </a:t>
            </a:r>
            <a:r>
              <a:rPr lang="tr-TR" sz="2400" b="1" u="sng" dirty="0" smtClean="0">
                <a:solidFill>
                  <a:srgbClr val="4D0BC5"/>
                </a:solidFill>
                <a:latin typeface="Comic Sans MS" pitchFamily="66" charset="0"/>
              </a:rPr>
              <a:t>İlk üç</a:t>
            </a:r>
          </a:p>
          <a:p>
            <a:pPr marL="2743200" lvl="6" indent="0" algn="just">
              <a:buNone/>
            </a:pPr>
            <a:r>
              <a:rPr lang="tr-TR" sz="2400" b="1" dirty="0">
                <a:solidFill>
                  <a:srgbClr val="4D0BC5"/>
                </a:solidFill>
                <a:latin typeface="Comic Sans MS" pitchFamily="66" charset="0"/>
              </a:rPr>
              <a:t> </a:t>
            </a:r>
            <a:r>
              <a:rPr lang="tr-TR" sz="2400" b="1" dirty="0" smtClean="0">
                <a:solidFill>
                  <a:srgbClr val="4D0BC5"/>
                </a:solidFill>
                <a:latin typeface="Comic Sans MS" pitchFamily="66" charset="0"/>
              </a:rPr>
              <a:t>      </a:t>
            </a:r>
            <a:r>
              <a:rPr lang="tr-TR" sz="2400" b="1" u="sng" dirty="0" smtClean="0">
                <a:solidFill>
                  <a:srgbClr val="4D0BC5"/>
                </a:solidFill>
                <a:latin typeface="Comic Sans MS" pitchFamily="66" charset="0"/>
              </a:rPr>
              <a:t>KATEGORİ</a:t>
            </a:r>
          </a:p>
          <a:p>
            <a:pPr marL="2743200" lvl="6" indent="0" algn="just">
              <a:buNone/>
            </a:pPr>
            <a:endParaRPr lang="tr-TR" sz="2400" b="1" u="sng" dirty="0">
              <a:solidFill>
                <a:srgbClr val="4D0BC5"/>
              </a:solidFill>
              <a:latin typeface="Comic Sans MS" pitchFamily="66" charset="0"/>
            </a:endParaRPr>
          </a:p>
          <a:p>
            <a:pPr marL="2743200" lvl="6" indent="0" algn="just">
              <a:buNone/>
            </a:pPr>
            <a:r>
              <a:rPr lang="tr-TR" sz="2800" b="1" dirty="0" smtClean="0">
                <a:solidFill>
                  <a:srgbClr val="4D0BC5"/>
                </a:solidFill>
                <a:latin typeface="Comic Sans MS" pitchFamily="66" charset="0"/>
              </a:rPr>
              <a:t>1-Et bazlı ürünler 6,</a:t>
            </a:r>
            <a:endParaRPr lang="tr-TR" sz="2800" b="1" dirty="0">
              <a:solidFill>
                <a:srgbClr val="4D0BC5"/>
              </a:solidFill>
              <a:latin typeface="Comic Sans MS" pitchFamily="66" charset="0"/>
            </a:endParaRPr>
          </a:p>
          <a:p>
            <a:pPr marL="0" lvl="6" indent="2743200">
              <a:buNone/>
            </a:pPr>
            <a:r>
              <a:rPr lang="tr-TR" sz="2800" b="1" dirty="0">
                <a:solidFill>
                  <a:srgbClr val="4D0BC5"/>
                </a:solidFill>
                <a:latin typeface="Comic Sans MS" pitchFamily="66" charset="0"/>
              </a:rPr>
              <a:t>   </a:t>
            </a:r>
            <a:r>
              <a:rPr lang="tr-TR" sz="2800" b="1" dirty="0" smtClean="0">
                <a:solidFill>
                  <a:srgbClr val="4D0BC5"/>
                </a:solidFill>
                <a:latin typeface="Comic Sans MS" pitchFamily="66" charset="0"/>
              </a:rPr>
              <a:t>2-Peynirler 4,</a:t>
            </a:r>
            <a:endParaRPr lang="tr-TR" sz="2800" b="1" dirty="0">
              <a:solidFill>
                <a:srgbClr val="4D0BC5"/>
              </a:solidFill>
              <a:latin typeface="Comic Sans MS" pitchFamily="66" charset="0"/>
            </a:endParaRPr>
          </a:p>
          <a:p>
            <a:pPr marL="0" lvl="6" indent="1343025">
              <a:buNone/>
            </a:pPr>
            <a:r>
              <a:rPr lang="tr-TR" sz="2800" b="1" dirty="0" smtClean="0">
                <a:solidFill>
                  <a:srgbClr val="4D0BC5"/>
                </a:solidFill>
                <a:latin typeface="Comic Sans MS" pitchFamily="66" charset="0"/>
              </a:rPr>
              <a:t>3-Hayvansal kaynaklı diğer ürünler 3,</a:t>
            </a:r>
            <a:endParaRPr lang="tr-TR" sz="2800" b="1" dirty="0">
              <a:solidFill>
                <a:srgbClr val="4D0BC5"/>
              </a:solidFill>
              <a:latin typeface="Comic Sans MS" pitchFamily="66" charset="0"/>
            </a:endParaRPr>
          </a:p>
        </p:txBody>
      </p:sp>
      <p:pic>
        <p:nvPicPr>
          <p:cNvPr id="4" name="Picture 2" descr="C:\Users\yavuz\Desktop\UELKE_BAYRAKLAR__S_\FLAG_SI.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546" y="116632"/>
            <a:ext cx="1944216" cy="12961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yavuz\Desktop\UELKE_BAYRAKLAR__S_\E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8855" y="263552"/>
            <a:ext cx="1944216" cy="11492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700808"/>
            <a:ext cx="2971783"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3356992"/>
            <a:ext cx="2952328" cy="159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01484" y="1700808"/>
            <a:ext cx="2808356"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01485" y="3356992"/>
            <a:ext cx="2808356" cy="159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00582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13376"/>
          </a:xfrm>
        </p:spPr>
        <p:txBody>
          <a:bodyPr>
            <a:normAutofit fontScale="25000" lnSpcReduction="20000"/>
          </a:bodyPr>
          <a:lstStyle/>
          <a:p>
            <a:pPr marL="541338" indent="0">
              <a:buNone/>
            </a:pPr>
            <a:endParaRPr lang="tr-TR" sz="3100" b="1" dirty="0">
              <a:solidFill>
                <a:srgbClr val="C00000"/>
              </a:solidFill>
            </a:endParaRPr>
          </a:p>
          <a:p>
            <a:pPr marL="541338" indent="0">
              <a:buNone/>
            </a:pPr>
            <a:r>
              <a:rPr lang="tr-TR" sz="8000" b="1" u="sng" dirty="0" smtClean="0">
                <a:solidFill>
                  <a:srgbClr val="C00000"/>
                </a:solidFill>
                <a:latin typeface="Arial Black" panose="020B0A04020102020204" pitchFamily="34" charset="0"/>
              </a:rPr>
              <a:t>TÜRKİYE  ZENGİN BİR </a:t>
            </a:r>
            <a:r>
              <a:rPr lang="tr-TR" sz="8000" b="1" u="sng" dirty="0">
                <a:solidFill>
                  <a:srgbClr val="C00000"/>
                </a:solidFill>
                <a:latin typeface="Arial Black" panose="020B0A04020102020204" pitchFamily="34" charset="0"/>
              </a:rPr>
              <a:t>YÖRESEL </a:t>
            </a:r>
            <a:endParaRPr lang="tr-TR" sz="8000" b="1" u="sng" dirty="0" smtClean="0">
              <a:solidFill>
                <a:srgbClr val="C00000"/>
              </a:solidFill>
              <a:latin typeface="Arial Black" panose="020B0A04020102020204" pitchFamily="34" charset="0"/>
            </a:endParaRPr>
          </a:p>
          <a:p>
            <a:pPr marL="541338" indent="0">
              <a:buNone/>
            </a:pPr>
            <a:r>
              <a:rPr lang="tr-TR" sz="8000" b="1" u="sng" dirty="0" smtClean="0">
                <a:solidFill>
                  <a:srgbClr val="C00000"/>
                </a:solidFill>
                <a:latin typeface="Arial Black" panose="020B0A04020102020204" pitchFamily="34" charset="0"/>
              </a:rPr>
              <a:t>ÜRÜNLER ÜLKESİDİR </a:t>
            </a:r>
          </a:p>
          <a:p>
            <a:pPr marL="457200" lvl="1" indent="0">
              <a:buNone/>
            </a:pPr>
            <a:endParaRPr lang="tr-TR" sz="9600" b="1" dirty="0" smtClean="0">
              <a:solidFill>
                <a:srgbClr val="0033CC"/>
              </a:solidFill>
              <a:latin typeface="Arial Black" panose="020B0A04020102020204" pitchFamily="34" charset="0"/>
            </a:endParaRPr>
          </a:p>
          <a:p>
            <a:pPr marL="457200" lvl="1" indent="0">
              <a:buNone/>
            </a:pPr>
            <a:r>
              <a:rPr lang="tr-TR" sz="9600" b="1" dirty="0" smtClean="0">
                <a:solidFill>
                  <a:srgbClr val="0033CC"/>
                </a:solidFill>
              </a:rPr>
              <a:t>1- </a:t>
            </a:r>
            <a:r>
              <a:rPr lang="tr-TR" sz="9600" b="1" dirty="0" smtClean="0">
                <a:solidFill>
                  <a:srgbClr val="C00000"/>
                </a:solidFill>
              </a:rPr>
              <a:t>Güçlü Tarımsal Potansiyeli </a:t>
            </a:r>
          </a:p>
          <a:p>
            <a:pPr marL="457200" lvl="1" indent="0">
              <a:buNone/>
            </a:pPr>
            <a:r>
              <a:rPr lang="tr-TR" sz="9600" b="1" dirty="0" smtClean="0">
                <a:solidFill>
                  <a:srgbClr val="0033CC"/>
                </a:solidFill>
              </a:rPr>
              <a:t>-</a:t>
            </a:r>
            <a:r>
              <a:rPr lang="fr-FR" sz="9600" b="1" dirty="0" err="1" smtClean="0">
                <a:solidFill>
                  <a:srgbClr val="0033CC"/>
                </a:solidFill>
              </a:rPr>
              <a:t>Zengin</a:t>
            </a:r>
            <a:r>
              <a:rPr lang="fr-FR" sz="9600" b="1" dirty="0" smtClean="0">
                <a:solidFill>
                  <a:srgbClr val="0033CC"/>
                </a:solidFill>
              </a:rPr>
              <a:t> </a:t>
            </a:r>
            <a:r>
              <a:rPr lang="tr-TR" sz="9600" b="1" dirty="0" smtClean="0">
                <a:solidFill>
                  <a:srgbClr val="0033CC"/>
                </a:solidFill>
              </a:rPr>
              <a:t> </a:t>
            </a:r>
            <a:r>
              <a:rPr lang="fr-FR" sz="9600" b="1" dirty="0" err="1" smtClean="0">
                <a:solidFill>
                  <a:srgbClr val="0033CC"/>
                </a:solidFill>
              </a:rPr>
              <a:t>biyolojik</a:t>
            </a:r>
            <a:r>
              <a:rPr lang="fr-FR" sz="9600" b="1" dirty="0" smtClean="0">
                <a:solidFill>
                  <a:srgbClr val="0033CC"/>
                </a:solidFill>
              </a:rPr>
              <a:t> </a:t>
            </a:r>
            <a:r>
              <a:rPr lang="fr-FR" sz="9600" b="1" dirty="0" err="1">
                <a:solidFill>
                  <a:srgbClr val="0033CC"/>
                </a:solidFill>
              </a:rPr>
              <a:t>çeşitlilik</a:t>
            </a:r>
            <a:endParaRPr lang="tr-TR" sz="9600" dirty="0">
              <a:solidFill>
                <a:srgbClr val="0033CC"/>
              </a:solidFill>
            </a:endParaRPr>
          </a:p>
          <a:p>
            <a:pPr marL="457200" lvl="1" indent="0">
              <a:buNone/>
            </a:pPr>
            <a:r>
              <a:rPr lang="tr-TR" sz="9600" b="1" dirty="0" smtClean="0">
                <a:solidFill>
                  <a:srgbClr val="0033CC"/>
                </a:solidFill>
              </a:rPr>
              <a:t>-</a:t>
            </a:r>
            <a:r>
              <a:rPr lang="fr-FR" sz="9600" b="1" dirty="0" err="1" smtClean="0">
                <a:solidFill>
                  <a:srgbClr val="0033CC"/>
                </a:solidFill>
              </a:rPr>
              <a:t>Geniş</a:t>
            </a:r>
            <a:r>
              <a:rPr lang="fr-FR" sz="9600" b="1" dirty="0" smtClean="0">
                <a:solidFill>
                  <a:srgbClr val="0033CC"/>
                </a:solidFill>
              </a:rPr>
              <a:t> </a:t>
            </a:r>
            <a:r>
              <a:rPr lang="fr-FR" sz="9600" b="1" dirty="0" err="1">
                <a:solidFill>
                  <a:srgbClr val="0033CC"/>
                </a:solidFill>
              </a:rPr>
              <a:t>tarım</a:t>
            </a:r>
            <a:r>
              <a:rPr lang="fr-FR" sz="9600" b="1" dirty="0">
                <a:solidFill>
                  <a:srgbClr val="0033CC"/>
                </a:solidFill>
              </a:rPr>
              <a:t> </a:t>
            </a:r>
            <a:r>
              <a:rPr lang="fr-FR" sz="9600" b="1" dirty="0" err="1">
                <a:solidFill>
                  <a:srgbClr val="0033CC"/>
                </a:solidFill>
              </a:rPr>
              <a:t>toprakları</a:t>
            </a:r>
            <a:endParaRPr lang="tr-TR" sz="9600" dirty="0">
              <a:solidFill>
                <a:srgbClr val="0033CC"/>
              </a:solidFill>
            </a:endParaRPr>
          </a:p>
          <a:p>
            <a:pPr marL="457200" lvl="1" indent="0">
              <a:buNone/>
            </a:pPr>
            <a:r>
              <a:rPr lang="tr-TR" sz="9600" b="1" dirty="0" smtClean="0">
                <a:solidFill>
                  <a:srgbClr val="0033CC"/>
                </a:solidFill>
              </a:rPr>
              <a:t>-</a:t>
            </a:r>
            <a:r>
              <a:rPr lang="fr-FR" sz="9600" b="1" dirty="0" err="1" smtClean="0">
                <a:solidFill>
                  <a:srgbClr val="0033CC"/>
                </a:solidFill>
              </a:rPr>
              <a:t>Heterojen</a:t>
            </a:r>
            <a:r>
              <a:rPr lang="fr-FR" sz="9600" b="1" dirty="0" smtClean="0">
                <a:solidFill>
                  <a:srgbClr val="0033CC"/>
                </a:solidFill>
              </a:rPr>
              <a:t> </a:t>
            </a:r>
            <a:r>
              <a:rPr lang="fr-FR" sz="9600" b="1" dirty="0" err="1">
                <a:solidFill>
                  <a:srgbClr val="0033CC"/>
                </a:solidFill>
              </a:rPr>
              <a:t>bir</a:t>
            </a:r>
            <a:r>
              <a:rPr lang="fr-FR" sz="9600" b="1" dirty="0">
                <a:solidFill>
                  <a:srgbClr val="0033CC"/>
                </a:solidFill>
              </a:rPr>
              <a:t> </a:t>
            </a:r>
            <a:r>
              <a:rPr lang="fr-FR" sz="9600" b="1" dirty="0" err="1">
                <a:solidFill>
                  <a:srgbClr val="0033CC"/>
                </a:solidFill>
              </a:rPr>
              <a:t>coğrafi</a:t>
            </a:r>
            <a:r>
              <a:rPr lang="fr-FR" sz="9600" b="1" dirty="0">
                <a:solidFill>
                  <a:srgbClr val="0033CC"/>
                </a:solidFill>
              </a:rPr>
              <a:t> </a:t>
            </a:r>
            <a:r>
              <a:rPr lang="fr-FR" sz="9600" b="1" dirty="0" err="1">
                <a:solidFill>
                  <a:srgbClr val="0033CC"/>
                </a:solidFill>
              </a:rPr>
              <a:t>yapı</a:t>
            </a:r>
            <a:endParaRPr lang="tr-TR" sz="9600" dirty="0">
              <a:solidFill>
                <a:srgbClr val="0033CC"/>
              </a:solidFill>
            </a:endParaRPr>
          </a:p>
          <a:p>
            <a:pPr marL="457200" lvl="1" indent="0">
              <a:buNone/>
            </a:pPr>
            <a:r>
              <a:rPr lang="tr-TR" sz="9600" b="1" dirty="0" smtClean="0">
                <a:solidFill>
                  <a:srgbClr val="0033CC"/>
                </a:solidFill>
              </a:rPr>
              <a:t>-</a:t>
            </a:r>
            <a:r>
              <a:rPr lang="de-DE" sz="9600" b="1" dirty="0" err="1" smtClean="0">
                <a:solidFill>
                  <a:srgbClr val="0033CC"/>
                </a:solidFill>
              </a:rPr>
              <a:t>Çok</a:t>
            </a:r>
            <a:r>
              <a:rPr lang="de-DE" sz="9600" b="1" dirty="0" smtClean="0">
                <a:solidFill>
                  <a:srgbClr val="0033CC"/>
                </a:solidFill>
              </a:rPr>
              <a:t> </a:t>
            </a:r>
            <a:r>
              <a:rPr lang="de-DE" sz="9600" b="1" dirty="0" err="1">
                <a:solidFill>
                  <a:srgbClr val="0033CC"/>
                </a:solidFill>
              </a:rPr>
              <a:t>çeşitli</a:t>
            </a:r>
            <a:r>
              <a:rPr lang="de-DE" sz="9600" b="1" dirty="0">
                <a:solidFill>
                  <a:srgbClr val="0033CC"/>
                </a:solidFill>
              </a:rPr>
              <a:t> </a:t>
            </a:r>
            <a:r>
              <a:rPr lang="de-DE" sz="9600" b="1" dirty="0" err="1">
                <a:solidFill>
                  <a:srgbClr val="0033CC"/>
                </a:solidFill>
              </a:rPr>
              <a:t>mikro</a:t>
            </a:r>
            <a:r>
              <a:rPr lang="de-DE" sz="9600" b="1" dirty="0">
                <a:solidFill>
                  <a:srgbClr val="0033CC"/>
                </a:solidFill>
              </a:rPr>
              <a:t> </a:t>
            </a:r>
            <a:r>
              <a:rPr lang="de-DE" sz="9600" b="1" dirty="0" err="1">
                <a:solidFill>
                  <a:srgbClr val="0033CC"/>
                </a:solidFill>
              </a:rPr>
              <a:t>klima</a:t>
            </a:r>
            <a:r>
              <a:rPr lang="de-DE" sz="9600" b="1" dirty="0">
                <a:solidFill>
                  <a:srgbClr val="0033CC"/>
                </a:solidFill>
              </a:rPr>
              <a:t> (</a:t>
            </a:r>
            <a:r>
              <a:rPr lang="de-DE" sz="9600" b="1" dirty="0" err="1">
                <a:solidFill>
                  <a:srgbClr val="0033CC"/>
                </a:solidFill>
              </a:rPr>
              <a:t>Vavilov</a:t>
            </a:r>
            <a:r>
              <a:rPr lang="de-DE" sz="9600" b="1" dirty="0">
                <a:solidFill>
                  <a:srgbClr val="0033CC"/>
                </a:solidFill>
              </a:rPr>
              <a:t> </a:t>
            </a:r>
            <a:r>
              <a:rPr lang="de-DE" sz="9600" b="1" dirty="0" err="1" smtClean="0">
                <a:solidFill>
                  <a:srgbClr val="0033CC"/>
                </a:solidFill>
              </a:rPr>
              <a:t>Merkezi</a:t>
            </a:r>
            <a:r>
              <a:rPr lang="tr-TR" sz="9600" b="1" dirty="0" smtClean="0">
                <a:solidFill>
                  <a:srgbClr val="0033CC"/>
                </a:solidFill>
              </a:rPr>
              <a:t>)</a:t>
            </a:r>
          </a:p>
          <a:p>
            <a:pPr marL="541338" indent="0">
              <a:buNone/>
              <a:tabLst>
                <a:tab pos="447675" algn="l"/>
              </a:tabLst>
            </a:pPr>
            <a:endParaRPr lang="tr-TR" sz="9600" b="1" dirty="0" smtClean="0">
              <a:solidFill>
                <a:srgbClr val="0033CC"/>
              </a:solidFill>
            </a:endParaRPr>
          </a:p>
          <a:p>
            <a:pPr marL="541338" indent="0">
              <a:buNone/>
              <a:tabLst>
                <a:tab pos="447675" algn="l"/>
              </a:tabLst>
            </a:pPr>
            <a:r>
              <a:rPr lang="tr-TR" sz="9600" b="1" dirty="0" smtClean="0">
                <a:solidFill>
                  <a:srgbClr val="0033CC"/>
                </a:solidFill>
              </a:rPr>
              <a:t>2- </a:t>
            </a:r>
            <a:r>
              <a:rPr lang="tr-TR" sz="9600" b="1" dirty="0" smtClean="0">
                <a:solidFill>
                  <a:srgbClr val="C00000"/>
                </a:solidFill>
              </a:rPr>
              <a:t>Gelişmiş yerel bilgi ve becerileri</a:t>
            </a:r>
          </a:p>
          <a:p>
            <a:pPr marL="541338" indent="0">
              <a:buNone/>
            </a:pPr>
            <a:r>
              <a:rPr lang="tr-TR" sz="9600" b="1" dirty="0">
                <a:solidFill>
                  <a:srgbClr val="0033CC"/>
                </a:solidFill>
              </a:rPr>
              <a:t>-</a:t>
            </a:r>
            <a:r>
              <a:rPr lang="tr-TR" sz="9600" b="1" dirty="0" smtClean="0">
                <a:solidFill>
                  <a:srgbClr val="0033CC"/>
                </a:solidFill>
              </a:rPr>
              <a:t>Derin </a:t>
            </a:r>
            <a:r>
              <a:rPr lang="tr-TR" sz="9600" b="1" dirty="0">
                <a:solidFill>
                  <a:srgbClr val="0033CC"/>
                </a:solidFill>
              </a:rPr>
              <a:t>tarihi kökenleri</a:t>
            </a:r>
          </a:p>
          <a:p>
            <a:pPr marL="541338" indent="0">
              <a:buNone/>
            </a:pPr>
            <a:r>
              <a:rPr lang="tr-TR" sz="9600" b="1" dirty="0" smtClean="0">
                <a:solidFill>
                  <a:srgbClr val="0033CC"/>
                </a:solidFill>
              </a:rPr>
              <a:t>-Gelişmiş </a:t>
            </a:r>
            <a:r>
              <a:rPr lang="tr-TR" sz="9600" b="1" dirty="0">
                <a:solidFill>
                  <a:srgbClr val="0033CC"/>
                </a:solidFill>
              </a:rPr>
              <a:t>mutfak kültürü</a:t>
            </a:r>
          </a:p>
          <a:p>
            <a:pPr marL="541338" indent="0">
              <a:buNone/>
            </a:pPr>
            <a:r>
              <a:rPr lang="tr-TR" sz="9600" b="1" dirty="0" smtClean="0">
                <a:solidFill>
                  <a:srgbClr val="0033CC"/>
                </a:solidFill>
              </a:rPr>
              <a:t>-Otantik </a:t>
            </a:r>
            <a:r>
              <a:rPr lang="tr-TR" sz="9600" b="1" dirty="0">
                <a:solidFill>
                  <a:srgbClr val="0033CC"/>
                </a:solidFill>
              </a:rPr>
              <a:t>üretim yöntemleri</a:t>
            </a:r>
          </a:p>
          <a:p>
            <a:pPr marL="541338" indent="0">
              <a:buNone/>
            </a:pPr>
            <a:r>
              <a:rPr lang="tr-TR" sz="9600" b="1" dirty="0" smtClean="0">
                <a:solidFill>
                  <a:srgbClr val="0033CC"/>
                </a:solidFill>
              </a:rPr>
              <a:t> Çok </a:t>
            </a:r>
            <a:r>
              <a:rPr lang="tr-TR" sz="9600" b="1" dirty="0">
                <a:solidFill>
                  <a:srgbClr val="0033CC"/>
                </a:solidFill>
              </a:rPr>
              <a:t>sayıda ve kaliteli yöresel </a:t>
            </a:r>
            <a:r>
              <a:rPr lang="tr-TR" sz="9600" b="1" dirty="0" smtClean="0">
                <a:solidFill>
                  <a:srgbClr val="0033CC"/>
                </a:solidFill>
              </a:rPr>
              <a:t>ürün</a:t>
            </a:r>
          </a:p>
          <a:p>
            <a:pPr marL="541338" indent="0">
              <a:buNone/>
            </a:pPr>
            <a:r>
              <a:rPr lang="tr-TR" sz="9600" b="1" dirty="0" smtClean="0">
                <a:solidFill>
                  <a:srgbClr val="0033CC"/>
                </a:solidFill>
              </a:rPr>
              <a:t> üretimine olanak tanımaktadır.</a:t>
            </a:r>
          </a:p>
          <a:p>
            <a:pPr marL="541338" indent="0">
              <a:buNone/>
            </a:pPr>
            <a:r>
              <a:rPr lang="tr-TR" sz="9600" b="1" dirty="0" smtClean="0">
                <a:solidFill>
                  <a:srgbClr val="0033CC"/>
                </a:solidFill>
              </a:rPr>
              <a:t>(TPE: 2500 ürün )</a:t>
            </a:r>
            <a:endParaRPr lang="tr-TR" sz="9600" b="1" dirty="0">
              <a:solidFill>
                <a:srgbClr val="0033CC"/>
              </a:solidFill>
            </a:endParaRPr>
          </a:p>
          <a:p>
            <a:pPr marL="541338" indent="0">
              <a:buNone/>
            </a:pPr>
            <a:r>
              <a:rPr lang="tr-TR" sz="9600" b="1" dirty="0" smtClean="0">
                <a:solidFill>
                  <a:srgbClr val="0033CC"/>
                </a:solidFill>
              </a:rPr>
              <a:t> </a:t>
            </a:r>
          </a:p>
          <a:p>
            <a:pPr marL="541338" lvl="1" indent="0">
              <a:buNone/>
            </a:pPr>
            <a:r>
              <a:rPr lang="tr-TR" sz="7400" b="1" dirty="0" smtClean="0">
                <a:solidFill>
                  <a:srgbClr val="0033CC"/>
                </a:solidFill>
              </a:rPr>
              <a:t> </a:t>
            </a:r>
            <a:endParaRPr lang="fr-FR" sz="7400" b="1" dirty="0">
              <a:solidFill>
                <a:srgbClr val="0033CC"/>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332656"/>
            <a:ext cx="338437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3429000"/>
            <a:ext cx="3384376"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787566"/>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42099"/>
            <a:ext cx="9144000" cy="1143000"/>
          </a:xfrm>
        </p:spPr>
        <p:txBody>
          <a:bodyPr/>
          <a:lstStyle/>
          <a:p>
            <a:r>
              <a:rPr lang="tr-TR" b="1" dirty="0" smtClean="0">
                <a:solidFill>
                  <a:srgbClr val="008000"/>
                </a:solidFill>
                <a:latin typeface="Arial Black" panose="020B0A04020102020204" pitchFamily="34" charset="0"/>
              </a:rPr>
              <a:t>GÜNEY KIBRIS</a:t>
            </a:r>
            <a:endParaRPr lang="tr-TR" b="1" dirty="0">
              <a:latin typeface="Arial Black" panose="020B0A04020102020204" pitchFamily="34" charset="0"/>
            </a:endParaRPr>
          </a:p>
        </p:txBody>
      </p:sp>
      <p:sp>
        <p:nvSpPr>
          <p:cNvPr id="3" name="İçerik Yer Tutucusu 2"/>
          <p:cNvSpPr>
            <a:spLocks noGrp="1"/>
          </p:cNvSpPr>
          <p:nvPr>
            <p:ph idx="1"/>
          </p:nvPr>
        </p:nvSpPr>
        <p:spPr>
          <a:xfrm>
            <a:off x="0" y="1600200"/>
            <a:ext cx="9144000" cy="5141168"/>
          </a:xfrm>
        </p:spPr>
        <p:txBody>
          <a:bodyPr>
            <a:normAutofit/>
          </a:bodyPr>
          <a:lstStyle/>
          <a:p>
            <a:pPr marL="0" indent="0" algn="ctr">
              <a:buNone/>
            </a:pPr>
            <a:r>
              <a:rPr lang="tr-TR" sz="4800" b="1" dirty="0" smtClean="0">
                <a:solidFill>
                  <a:srgbClr val="008000"/>
                </a:solidFill>
                <a:latin typeface="Comic Sans MS" pitchFamily="66" charset="0"/>
              </a:rPr>
              <a:t>2 Cİ</a:t>
            </a:r>
            <a:endParaRPr lang="tr-TR" sz="4800" b="1" dirty="0">
              <a:solidFill>
                <a:srgbClr val="008000"/>
              </a:solidFill>
              <a:latin typeface="Comic Sans MS" pitchFamily="66" charset="0"/>
            </a:endParaRPr>
          </a:p>
          <a:p>
            <a:pPr marL="0" indent="0" algn="ctr">
              <a:buNone/>
            </a:pPr>
            <a:r>
              <a:rPr lang="tr-TR" sz="4800" b="1" dirty="0" smtClean="0">
                <a:solidFill>
                  <a:srgbClr val="008000"/>
                </a:solidFill>
                <a:latin typeface="Comic Sans MS" pitchFamily="66" charset="0"/>
              </a:rPr>
              <a:t> </a:t>
            </a:r>
            <a:r>
              <a:rPr lang="tr-TR" sz="4000" b="1" dirty="0" smtClean="0">
                <a:solidFill>
                  <a:srgbClr val="008000"/>
                </a:solidFill>
                <a:latin typeface="Comic Sans MS" pitchFamily="66" charset="0"/>
              </a:rPr>
              <a:t>2 PGI</a:t>
            </a:r>
            <a:endParaRPr lang="tr-TR" sz="4000" b="1" dirty="0">
              <a:solidFill>
                <a:srgbClr val="008000"/>
              </a:solidFill>
              <a:latin typeface="Comic Sans MS" pitchFamily="66" charset="0"/>
            </a:endParaRPr>
          </a:p>
          <a:p>
            <a:pPr marL="0" indent="0" algn="ctr">
              <a:buNone/>
            </a:pPr>
            <a:endParaRPr lang="tr-TR" sz="4400" dirty="0"/>
          </a:p>
        </p:txBody>
      </p:sp>
      <p:pic>
        <p:nvPicPr>
          <p:cNvPr id="4" name="Picture 5" descr="C:\Users\yavuz\Desktop\UELKE_BAYRAKLAR__L_\LG_FLAG_CY.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602" y="188640"/>
            <a:ext cx="2018134" cy="10081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yavuz\Desktop\UELKE_BAYRAKLAR__L_\AB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0628" y="116632"/>
            <a:ext cx="1896888" cy="10801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602" y="1412776"/>
            <a:ext cx="2810222" cy="309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4221088"/>
            <a:ext cx="9029067"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5396" y="1772817"/>
            <a:ext cx="2451100" cy="23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7388497"/>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496" y="37566"/>
            <a:ext cx="9073008" cy="1159185"/>
          </a:xfrm>
        </p:spPr>
        <p:txBody>
          <a:bodyPr>
            <a:normAutofit/>
          </a:bodyPr>
          <a:lstStyle/>
          <a:p>
            <a:r>
              <a:rPr lang="tr-TR" sz="4800" b="1" dirty="0" smtClean="0">
                <a:solidFill>
                  <a:srgbClr val="C00000"/>
                </a:solidFill>
                <a:latin typeface="Arial Black" panose="020B0A04020102020204" pitchFamily="34" charset="0"/>
              </a:rPr>
              <a:t>TUNUS</a:t>
            </a:r>
            <a:endParaRPr lang="tr-TR" sz="4800" dirty="0">
              <a:latin typeface="Arial Black" panose="020B0A04020102020204" pitchFamily="34" charset="0"/>
            </a:endParaRPr>
          </a:p>
        </p:txBody>
      </p:sp>
      <p:sp>
        <p:nvSpPr>
          <p:cNvPr id="3" name="İçerik Yer Tutucusu 2"/>
          <p:cNvSpPr>
            <a:spLocks noGrp="1"/>
          </p:cNvSpPr>
          <p:nvPr>
            <p:ph idx="1"/>
          </p:nvPr>
        </p:nvSpPr>
        <p:spPr>
          <a:xfrm>
            <a:off x="0" y="1340768"/>
            <a:ext cx="9144000" cy="5517232"/>
          </a:xfrm>
        </p:spPr>
        <p:txBody>
          <a:bodyPr>
            <a:normAutofit/>
          </a:bodyPr>
          <a:lstStyle/>
          <a:p>
            <a:pPr marL="0" lvl="0" indent="0" algn="ctr">
              <a:buNone/>
              <a:tabLst>
                <a:tab pos="542925" algn="l"/>
              </a:tabLst>
            </a:pPr>
            <a:r>
              <a:rPr lang="tr-TR" sz="3600" b="1" dirty="0">
                <a:solidFill>
                  <a:srgbClr val="C00000"/>
                </a:solidFill>
                <a:latin typeface="Comic Sans MS" pitchFamily="66" charset="0"/>
              </a:rPr>
              <a:t>7 </a:t>
            </a:r>
            <a:r>
              <a:rPr lang="tr-TR" sz="3600" b="1" dirty="0" smtClean="0">
                <a:solidFill>
                  <a:srgbClr val="C00000"/>
                </a:solidFill>
                <a:latin typeface="Comic Sans MS" pitchFamily="66" charset="0"/>
              </a:rPr>
              <a:t>Şarap PDO</a:t>
            </a:r>
            <a:endParaRPr lang="tr-TR" sz="3600" b="1" dirty="0">
              <a:solidFill>
                <a:srgbClr val="C00000"/>
              </a:solidFill>
              <a:latin typeface="Comic Sans MS" pitchFamily="66" charset="0"/>
            </a:endParaRPr>
          </a:p>
          <a:p>
            <a:pPr marL="0" lvl="0" indent="0" algn="ctr">
              <a:buNone/>
              <a:tabLst>
                <a:tab pos="542925" algn="l"/>
              </a:tabLst>
            </a:pPr>
            <a:r>
              <a:rPr lang="tr-TR" b="1" dirty="0" smtClean="0">
                <a:solidFill>
                  <a:srgbClr val="C00000"/>
                </a:solidFill>
                <a:latin typeface="Comic Sans MS" pitchFamily="66" charset="0"/>
              </a:rPr>
              <a:t>6 Cİ </a:t>
            </a:r>
            <a:endParaRPr lang="tr-TR" b="1" dirty="0">
              <a:solidFill>
                <a:srgbClr val="C00000"/>
              </a:solidFill>
              <a:latin typeface="Comic Sans MS" pitchFamily="66" charset="0"/>
            </a:endParaRPr>
          </a:p>
          <a:p>
            <a:pPr marL="0" lvl="0" indent="0" algn="ctr">
              <a:buNone/>
              <a:tabLst>
                <a:tab pos="542925" algn="l"/>
              </a:tabLst>
            </a:pPr>
            <a:r>
              <a:rPr lang="tr-TR" b="1" dirty="0" smtClean="0">
                <a:solidFill>
                  <a:srgbClr val="C00000"/>
                </a:solidFill>
                <a:latin typeface="Comic Sans MS" pitchFamily="66" charset="0"/>
              </a:rPr>
              <a:t>  1 PDO</a:t>
            </a:r>
            <a:endParaRPr lang="tr-TR" b="1" dirty="0">
              <a:solidFill>
                <a:srgbClr val="C00000"/>
              </a:solidFill>
              <a:latin typeface="Comic Sans MS" pitchFamily="66" charset="0"/>
            </a:endParaRPr>
          </a:p>
          <a:p>
            <a:pPr marL="0" lvl="0" indent="0" algn="ctr">
              <a:buNone/>
              <a:tabLst>
                <a:tab pos="542925" algn="l"/>
              </a:tabLst>
            </a:pPr>
            <a:r>
              <a:rPr lang="tr-TR" b="1" dirty="0">
                <a:solidFill>
                  <a:srgbClr val="C00000"/>
                </a:solidFill>
                <a:latin typeface="Comic Sans MS" pitchFamily="66" charset="0"/>
              </a:rPr>
              <a:t> 5 </a:t>
            </a:r>
            <a:r>
              <a:rPr lang="tr-TR" b="1" dirty="0" smtClean="0">
                <a:solidFill>
                  <a:srgbClr val="C00000"/>
                </a:solidFill>
                <a:latin typeface="Comic Sans MS" pitchFamily="66" charset="0"/>
              </a:rPr>
              <a:t>PGI (IP)</a:t>
            </a:r>
            <a:endParaRPr lang="tr-TR" b="1" dirty="0">
              <a:solidFill>
                <a:srgbClr val="C00000"/>
              </a:solidFill>
              <a:latin typeface="Comic Sans MS" pitchFamily="66" charset="0"/>
            </a:endParaRPr>
          </a:p>
          <a:p>
            <a:pPr marL="0" lvl="0" indent="0" algn="ctr">
              <a:buNone/>
              <a:tabLst>
                <a:tab pos="542925" algn="l"/>
              </a:tabLst>
            </a:pPr>
            <a:r>
              <a:rPr lang="tr-TR" sz="2000" b="1" dirty="0" smtClean="0">
                <a:solidFill>
                  <a:srgbClr val="2424EE"/>
                </a:solidFill>
              </a:rPr>
              <a:t> </a:t>
            </a:r>
            <a:r>
              <a:rPr lang="tr-TR" sz="1800" b="1" dirty="0" smtClean="0">
                <a:solidFill>
                  <a:srgbClr val="2424EE"/>
                </a:solidFill>
              </a:rPr>
              <a:t>28 Haziran 1999 tarih ve 99-97 sayılı «</a:t>
            </a:r>
            <a:r>
              <a:rPr lang="tr-TR" sz="1800" b="1" dirty="0" smtClean="0">
                <a:solidFill>
                  <a:srgbClr val="398E32"/>
                </a:solidFill>
              </a:rPr>
              <a:t>Tarımsal Ürünlerin-Denetimli Köken</a:t>
            </a:r>
          </a:p>
          <a:p>
            <a:pPr marL="0" lvl="0" indent="0" algn="ctr">
              <a:buNone/>
              <a:tabLst>
                <a:tab pos="542925" algn="l"/>
              </a:tabLst>
            </a:pPr>
            <a:r>
              <a:rPr lang="tr-TR" sz="1800" b="1" dirty="0" smtClean="0">
                <a:solidFill>
                  <a:srgbClr val="398E32"/>
                </a:solidFill>
              </a:rPr>
              <a:t>Adlandırması-(PDO ve -Kaynak </a:t>
            </a:r>
            <a:r>
              <a:rPr lang="tr-TR" sz="1800" b="1" dirty="0" err="1" smtClean="0">
                <a:solidFill>
                  <a:srgbClr val="398E32"/>
                </a:solidFill>
              </a:rPr>
              <a:t>İşaretleri’ne</a:t>
            </a:r>
            <a:r>
              <a:rPr lang="tr-TR" sz="1800" b="1" dirty="0" smtClean="0">
                <a:solidFill>
                  <a:srgbClr val="398E32"/>
                </a:solidFill>
              </a:rPr>
              <a:t> </a:t>
            </a:r>
            <a:r>
              <a:rPr lang="tr-TR" sz="1800" b="1" dirty="0" smtClean="0">
                <a:solidFill>
                  <a:srgbClr val="447C45"/>
                </a:solidFill>
              </a:rPr>
              <a:t>(PGI) </a:t>
            </a:r>
            <a:r>
              <a:rPr lang="tr-TR" sz="1800" b="1" dirty="0" smtClean="0">
                <a:solidFill>
                  <a:srgbClr val="0033CC"/>
                </a:solidFill>
              </a:rPr>
              <a:t>»</a:t>
            </a:r>
            <a:r>
              <a:rPr lang="tr-TR" sz="1800" b="1" dirty="0" smtClean="0">
                <a:solidFill>
                  <a:srgbClr val="0099CC"/>
                </a:solidFill>
              </a:rPr>
              <a:t> </a:t>
            </a:r>
            <a:r>
              <a:rPr lang="tr-TR" sz="1800" b="1" dirty="0" smtClean="0">
                <a:solidFill>
                  <a:srgbClr val="2424EE"/>
                </a:solidFill>
              </a:rPr>
              <a:t>ilişkin yasa , kökene bağlı</a:t>
            </a:r>
          </a:p>
          <a:p>
            <a:pPr marL="0" lvl="0" indent="0">
              <a:buNone/>
              <a:tabLst>
                <a:tab pos="542925" algn="l"/>
              </a:tabLst>
            </a:pPr>
            <a:r>
              <a:rPr lang="tr-TR" sz="1800" b="1" dirty="0" smtClean="0">
                <a:solidFill>
                  <a:srgbClr val="2424EE"/>
                </a:solidFill>
              </a:rPr>
              <a:t>                  iki kalite işareti tanımlamaktadır.</a:t>
            </a:r>
          </a:p>
          <a:p>
            <a:pPr marL="0" lvl="0" indent="0">
              <a:buNone/>
              <a:tabLst>
                <a:tab pos="542925" algn="l"/>
              </a:tabLst>
            </a:pPr>
            <a:endParaRPr lang="tr-TR" sz="1800" b="1" dirty="0" smtClean="0">
              <a:solidFill>
                <a:srgbClr val="2424EE"/>
              </a:solidFill>
            </a:endParaRPr>
          </a:p>
          <a:p>
            <a:pPr marL="0" lvl="0" indent="0">
              <a:buNone/>
              <a:tabLst>
                <a:tab pos="542925" algn="l"/>
              </a:tabLst>
            </a:pPr>
            <a:r>
              <a:rPr lang="tr-TR" sz="1800" b="1" dirty="0" smtClean="0">
                <a:solidFill>
                  <a:srgbClr val="2424EE"/>
                </a:solidFill>
              </a:rPr>
              <a:t>                   1-Denetimli Köken Adı  (PDO)</a:t>
            </a:r>
            <a:endParaRPr lang="tr-TR" sz="1800" b="1" dirty="0">
              <a:solidFill>
                <a:srgbClr val="2424EE"/>
              </a:solidFill>
            </a:endParaRPr>
          </a:p>
          <a:p>
            <a:pPr marL="0" lvl="0" indent="0">
              <a:buNone/>
              <a:tabLst>
                <a:tab pos="542925" algn="l"/>
              </a:tabLst>
            </a:pPr>
            <a:endParaRPr lang="tr-TR" sz="1800" b="1" dirty="0">
              <a:solidFill>
                <a:srgbClr val="2424EE"/>
              </a:solidFill>
            </a:endParaRPr>
          </a:p>
          <a:p>
            <a:pPr marL="0" lvl="0" indent="0">
              <a:buNone/>
              <a:tabLst>
                <a:tab pos="542925" algn="l"/>
              </a:tabLst>
            </a:pPr>
            <a:endParaRPr lang="tr-TR" sz="1800" b="1" dirty="0">
              <a:solidFill>
                <a:srgbClr val="2424EE"/>
              </a:solidFill>
            </a:endParaRPr>
          </a:p>
          <a:p>
            <a:pPr marL="0" lvl="0" indent="0">
              <a:buNone/>
              <a:tabLst>
                <a:tab pos="542925" algn="l"/>
              </a:tabLst>
            </a:pPr>
            <a:r>
              <a:rPr lang="tr-TR" sz="1800" b="1" dirty="0">
                <a:solidFill>
                  <a:srgbClr val="2424EE"/>
                </a:solidFill>
              </a:rPr>
              <a:t>        </a:t>
            </a:r>
            <a:r>
              <a:rPr lang="tr-TR" sz="1800" b="1" dirty="0" smtClean="0">
                <a:solidFill>
                  <a:srgbClr val="2424EE"/>
                </a:solidFill>
              </a:rPr>
              <a:t>           2-Kaynak İşareti (PGI) </a:t>
            </a:r>
            <a:r>
              <a:rPr lang="tr-TR" sz="1800" b="1" dirty="0">
                <a:solidFill>
                  <a:srgbClr val="2424EE"/>
                </a:solidFill>
              </a:rPr>
              <a:t>(</a:t>
            </a:r>
            <a:r>
              <a:rPr lang="tr-TR" sz="1800" b="1" dirty="0" err="1" smtClean="0">
                <a:solidFill>
                  <a:srgbClr val="2424EE"/>
                </a:solidFill>
              </a:rPr>
              <a:t>Indication</a:t>
            </a:r>
            <a:r>
              <a:rPr lang="tr-TR" sz="1800" b="1" dirty="0" smtClean="0">
                <a:solidFill>
                  <a:srgbClr val="2424EE"/>
                </a:solidFill>
              </a:rPr>
              <a:t> de </a:t>
            </a:r>
            <a:r>
              <a:rPr lang="tr-TR" sz="1800" b="1" dirty="0" err="1" smtClean="0">
                <a:solidFill>
                  <a:srgbClr val="2424EE"/>
                </a:solidFill>
              </a:rPr>
              <a:t>Provenance</a:t>
            </a:r>
            <a:r>
              <a:rPr lang="tr-TR" sz="1800" b="1" dirty="0" smtClean="0">
                <a:solidFill>
                  <a:srgbClr val="2424EE"/>
                </a:solidFill>
              </a:rPr>
              <a:t>) (IP)</a:t>
            </a:r>
          </a:p>
          <a:p>
            <a:pPr marL="0" lvl="0" indent="0">
              <a:buNone/>
              <a:tabLst>
                <a:tab pos="542925" algn="l"/>
              </a:tabLst>
            </a:pPr>
            <a:r>
              <a:rPr lang="tr-TR" sz="1800" b="1" dirty="0" smtClean="0">
                <a:solidFill>
                  <a:srgbClr val="2424EE"/>
                </a:solidFill>
              </a:rPr>
              <a:t> </a:t>
            </a:r>
            <a:endParaRPr lang="tr-TR" sz="1800" b="1" dirty="0">
              <a:solidFill>
                <a:srgbClr val="2424EE"/>
              </a:solidFill>
            </a:endParaRPr>
          </a:p>
        </p:txBody>
      </p:sp>
      <p:pic>
        <p:nvPicPr>
          <p:cNvPr id="4" name="Picture 3" descr="C:\Users\yavuz\Desktop\UELKE_BAYRAKLAR__L_\LG_FLAG_T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2088232" cy="10801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7420" y="37567"/>
            <a:ext cx="2489076" cy="1159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4" y="1420238"/>
            <a:ext cx="2533424" cy="2152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7420" y="1415852"/>
            <a:ext cx="2417068" cy="2157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7420" y="4437112"/>
            <a:ext cx="2417068" cy="214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4941168"/>
            <a:ext cx="674189"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520" y="5777790"/>
            <a:ext cx="667529" cy="631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556260"/>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
            <a:ext cx="9108502" cy="1340768"/>
          </a:xfrm>
        </p:spPr>
        <p:txBody>
          <a:bodyPr/>
          <a:lstStyle/>
          <a:p>
            <a:r>
              <a:rPr lang="tr-TR" b="1" dirty="0" smtClean="0">
                <a:solidFill>
                  <a:srgbClr val="C00000"/>
                </a:solidFill>
                <a:latin typeface="Comic Sans MS" pitchFamily="66" charset="0"/>
              </a:rPr>
              <a:t> </a:t>
            </a:r>
            <a:r>
              <a:rPr lang="tr-TR" sz="5400" b="1" dirty="0" smtClean="0">
                <a:solidFill>
                  <a:srgbClr val="C00000"/>
                </a:solidFill>
                <a:latin typeface="Arial Black" panose="020B0A04020102020204" pitchFamily="34" charset="0"/>
              </a:rPr>
              <a:t>F A S</a:t>
            </a:r>
            <a:endParaRPr lang="tr-TR" sz="5400" dirty="0">
              <a:latin typeface="Arial Black" panose="020B0A04020102020204" pitchFamily="34" charset="0"/>
            </a:endParaRPr>
          </a:p>
        </p:txBody>
      </p:sp>
      <p:sp>
        <p:nvSpPr>
          <p:cNvPr id="3" name="İçerik Yer Tutucusu 2"/>
          <p:cNvSpPr>
            <a:spLocks noGrp="1"/>
          </p:cNvSpPr>
          <p:nvPr>
            <p:ph idx="1"/>
          </p:nvPr>
        </p:nvSpPr>
        <p:spPr>
          <a:xfrm>
            <a:off x="0" y="1556792"/>
            <a:ext cx="9108504" cy="5256584"/>
          </a:xfrm>
        </p:spPr>
        <p:txBody>
          <a:bodyPr>
            <a:normAutofit lnSpcReduction="10000"/>
          </a:bodyPr>
          <a:lstStyle/>
          <a:p>
            <a:pPr marL="2743200" lvl="6" indent="0">
              <a:buNone/>
            </a:pPr>
            <a:r>
              <a:rPr lang="tr-TR" sz="3200" b="1" dirty="0" smtClean="0">
                <a:solidFill>
                  <a:srgbClr val="FF0000"/>
                </a:solidFill>
                <a:latin typeface="Comic Sans MS" pitchFamily="66" charset="0"/>
              </a:rPr>
              <a:t>   </a:t>
            </a:r>
            <a:r>
              <a:rPr lang="tr-TR" sz="2800" b="1" dirty="0" smtClean="0">
                <a:solidFill>
                  <a:srgbClr val="FF0000"/>
                </a:solidFill>
                <a:latin typeface="Comic Sans MS" pitchFamily="66" charset="0"/>
              </a:rPr>
              <a:t>16  Şarap PDO</a:t>
            </a:r>
            <a:endParaRPr lang="tr-TR" sz="2800" b="1" dirty="0">
              <a:solidFill>
                <a:srgbClr val="FF0000"/>
              </a:solidFill>
              <a:latin typeface="Comic Sans MS" pitchFamily="66" charset="0"/>
            </a:endParaRPr>
          </a:p>
          <a:p>
            <a:pPr marL="2743200" lvl="6" indent="0">
              <a:buNone/>
            </a:pPr>
            <a:r>
              <a:rPr lang="tr-TR" sz="2800" b="1" dirty="0">
                <a:solidFill>
                  <a:srgbClr val="FF0000"/>
                </a:solidFill>
                <a:latin typeface="Comic Sans MS" pitchFamily="66" charset="0"/>
              </a:rPr>
              <a:t> </a:t>
            </a:r>
            <a:r>
              <a:rPr lang="tr-TR" sz="2800" b="1" dirty="0" smtClean="0">
                <a:solidFill>
                  <a:srgbClr val="FF0000"/>
                </a:solidFill>
                <a:latin typeface="Comic Sans MS" pitchFamily="66" charset="0"/>
              </a:rPr>
              <a:t>       21 Cİ</a:t>
            </a:r>
            <a:endParaRPr lang="tr-TR" sz="2800" b="1" dirty="0">
              <a:solidFill>
                <a:srgbClr val="FF0000"/>
              </a:solidFill>
              <a:latin typeface="Comic Sans MS" pitchFamily="66" charset="0"/>
            </a:endParaRPr>
          </a:p>
          <a:p>
            <a:pPr marL="2743200" lvl="6" indent="0">
              <a:buNone/>
            </a:pPr>
            <a:r>
              <a:rPr lang="tr-TR" sz="2800" b="1" dirty="0">
                <a:solidFill>
                  <a:srgbClr val="FF0000"/>
                </a:solidFill>
                <a:latin typeface="Comic Sans MS" pitchFamily="66" charset="0"/>
              </a:rPr>
              <a:t>    </a:t>
            </a:r>
            <a:r>
              <a:rPr lang="tr-TR" sz="2800" b="1" dirty="0" smtClean="0">
                <a:solidFill>
                  <a:srgbClr val="FF0000"/>
                </a:solidFill>
                <a:latin typeface="Comic Sans MS" pitchFamily="66" charset="0"/>
              </a:rPr>
              <a:t>     3 DO</a:t>
            </a:r>
            <a:endParaRPr lang="tr-TR" sz="2800" b="1" dirty="0">
              <a:solidFill>
                <a:srgbClr val="FF0000"/>
              </a:solidFill>
              <a:latin typeface="Comic Sans MS" pitchFamily="66" charset="0"/>
            </a:endParaRPr>
          </a:p>
          <a:p>
            <a:pPr marL="2743200" lvl="6" indent="0">
              <a:buNone/>
            </a:pPr>
            <a:r>
              <a:rPr lang="tr-TR" sz="2800" b="1" dirty="0">
                <a:solidFill>
                  <a:srgbClr val="FF0000"/>
                </a:solidFill>
                <a:latin typeface="Comic Sans MS" pitchFamily="66" charset="0"/>
              </a:rPr>
              <a:t>   </a:t>
            </a:r>
            <a:r>
              <a:rPr lang="tr-TR" sz="2800" b="1" dirty="0" smtClean="0">
                <a:solidFill>
                  <a:srgbClr val="FF0000"/>
                </a:solidFill>
                <a:latin typeface="Comic Sans MS" pitchFamily="66" charset="0"/>
              </a:rPr>
              <a:t>     17 GI</a:t>
            </a:r>
          </a:p>
          <a:p>
            <a:pPr marL="2743200" lvl="6" indent="0">
              <a:buNone/>
            </a:pPr>
            <a:r>
              <a:rPr lang="tr-TR" sz="2800" b="1" dirty="0" smtClean="0">
                <a:solidFill>
                  <a:srgbClr val="FF0000"/>
                </a:solidFill>
                <a:latin typeface="Comic Sans MS" pitchFamily="66" charset="0"/>
              </a:rPr>
              <a:t>         1 LA</a:t>
            </a:r>
          </a:p>
          <a:p>
            <a:pPr marL="1793875" lvl="6" indent="-1793875">
              <a:buNone/>
            </a:pPr>
            <a:r>
              <a:rPr lang="tr-TR" sz="1800" b="1" dirty="0" smtClean="0">
                <a:solidFill>
                  <a:srgbClr val="0033CC"/>
                </a:solidFill>
              </a:rPr>
              <a:t>        23 Mayıs 2008 tarih ve 25-06 numaralı  « </a:t>
            </a:r>
            <a:r>
              <a:rPr lang="tr-TR" sz="1800" b="1" i="1" dirty="0" smtClean="0">
                <a:solidFill>
                  <a:srgbClr val="10603C"/>
                </a:solidFill>
              </a:rPr>
              <a:t>Gıda Maddeleri, Tarımsal ve Deniz Ürünlerinin</a:t>
            </a:r>
            <a:endParaRPr lang="tr-TR" sz="1800" b="1" i="1" dirty="0">
              <a:solidFill>
                <a:srgbClr val="10603C"/>
              </a:solidFill>
            </a:endParaRPr>
          </a:p>
          <a:p>
            <a:pPr marL="1793875" lvl="6" indent="-1793875">
              <a:buNone/>
            </a:pPr>
            <a:r>
              <a:rPr lang="tr-TR" sz="1800" b="1" i="1" dirty="0" smtClean="0">
                <a:solidFill>
                  <a:srgbClr val="31792B"/>
                </a:solidFill>
              </a:rPr>
              <a:t>       Köken ve Kalite Ayırt edici İşaretleri </a:t>
            </a:r>
            <a:r>
              <a:rPr lang="tr-TR" sz="1800" b="1" dirty="0" smtClean="0">
                <a:solidFill>
                  <a:srgbClr val="0033CC"/>
                </a:solidFill>
              </a:rPr>
              <a:t>» üzerindeki  kanuna göre üç türlü ayırt edici işaret</a:t>
            </a:r>
          </a:p>
          <a:p>
            <a:pPr marL="1793875" lvl="6" indent="-1793875">
              <a:buNone/>
            </a:pPr>
            <a:r>
              <a:rPr lang="tr-TR" sz="1800" b="1" dirty="0" smtClean="0">
                <a:solidFill>
                  <a:srgbClr val="0033CC"/>
                </a:solidFill>
              </a:rPr>
              <a:t>                                                                       bulunmaktadır</a:t>
            </a:r>
            <a:r>
              <a:rPr lang="tr-TR" sz="1800" b="1" dirty="0">
                <a:solidFill>
                  <a:srgbClr val="0033CC"/>
                </a:solidFill>
              </a:rPr>
              <a:t>.</a:t>
            </a:r>
            <a:endParaRPr lang="tr-TR" sz="1800" b="1" dirty="0" smtClean="0">
              <a:solidFill>
                <a:srgbClr val="0033CC"/>
              </a:solidFill>
            </a:endParaRPr>
          </a:p>
          <a:p>
            <a:pPr marL="87313" lvl="6" indent="0">
              <a:buNone/>
            </a:pPr>
            <a:r>
              <a:rPr lang="tr-TR" b="1" dirty="0">
                <a:solidFill>
                  <a:srgbClr val="0033CC"/>
                </a:solidFill>
              </a:rPr>
              <a:t> </a:t>
            </a:r>
            <a:r>
              <a:rPr lang="tr-TR" b="1" dirty="0" smtClean="0">
                <a:solidFill>
                  <a:srgbClr val="0033CC"/>
                </a:solidFill>
              </a:rPr>
              <a:t>                                                  </a:t>
            </a:r>
            <a:r>
              <a:rPr lang="tr-TR" sz="1800" b="1" dirty="0" smtClean="0">
                <a:solidFill>
                  <a:srgbClr val="0033CC"/>
                </a:solidFill>
              </a:rPr>
              <a:t>1-  Coğrafi İşaret (GI )</a:t>
            </a:r>
            <a:endParaRPr lang="tr-TR" sz="1800" b="1" dirty="0">
              <a:solidFill>
                <a:srgbClr val="0033CC"/>
              </a:solidFill>
            </a:endParaRPr>
          </a:p>
          <a:p>
            <a:pPr marL="87313" lvl="6" indent="0">
              <a:buNone/>
            </a:pPr>
            <a:r>
              <a:rPr lang="tr-TR" sz="1800" b="1" dirty="0" smtClean="0">
                <a:solidFill>
                  <a:srgbClr val="0033CC"/>
                </a:solidFill>
              </a:rPr>
              <a:t>                                                        2- </a:t>
            </a:r>
            <a:r>
              <a:rPr lang="tr-TR" sz="1800" dirty="0" smtClean="0">
                <a:solidFill>
                  <a:srgbClr val="0033CC"/>
                </a:solidFill>
              </a:rPr>
              <a:t>Köken Adı </a:t>
            </a:r>
            <a:r>
              <a:rPr lang="tr-TR" sz="1800" b="1" dirty="0" smtClean="0">
                <a:solidFill>
                  <a:srgbClr val="0033CC"/>
                </a:solidFill>
              </a:rPr>
              <a:t>( DO)</a:t>
            </a:r>
            <a:endParaRPr lang="tr-TR" sz="1800" b="1" dirty="0">
              <a:solidFill>
                <a:srgbClr val="0033CC"/>
              </a:solidFill>
            </a:endParaRPr>
          </a:p>
          <a:p>
            <a:pPr marL="87313" lvl="6" indent="0">
              <a:buNone/>
            </a:pPr>
            <a:r>
              <a:rPr lang="tr-TR" sz="1800" b="1" dirty="0" smtClean="0">
                <a:solidFill>
                  <a:srgbClr val="0033CC"/>
                </a:solidFill>
              </a:rPr>
              <a:t>                                                        3- Tarım Etiketi (LA</a:t>
            </a:r>
            <a:r>
              <a:rPr lang="tr-TR" sz="1800" b="1" dirty="0">
                <a:solidFill>
                  <a:srgbClr val="0033CC"/>
                </a:solidFill>
              </a:rPr>
              <a:t>) </a:t>
            </a:r>
            <a:endParaRPr lang="tr-TR" sz="1800" b="1" dirty="0" smtClean="0">
              <a:solidFill>
                <a:srgbClr val="0033CC"/>
              </a:solidFill>
            </a:endParaRPr>
          </a:p>
          <a:p>
            <a:pPr marL="87313" lvl="6" indent="0">
              <a:buNone/>
            </a:pPr>
            <a:r>
              <a:rPr lang="tr-TR" sz="1800" b="1" dirty="0">
                <a:solidFill>
                  <a:srgbClr val="0033CC"/>
                </a:solidFill>
              </a:rPr>
              <a:t> </a:t>
            </a:r>
            <a:r>
              <a:rPr lang="tr-TR" sz="1800" b="1" dirty="0" smtClean="0">
                <a:solidFill>
                  <a:srgbClr val="0033CC"/>
                </a:solidFill>
              </a:rPr>
              <a:t>                                                        </a:t>
            </a:r>
            <a:r>
              <a:rPr lang="tr-TR" sz="1600" b="1" dirty="0" smtClean="0">
                <a:solidFill>
                  <a:srgbClr val="FF0000"/>
                </a:solidFill>
              </a:rPr>
              <a:t>ARGAN</a:t>
            </a:r>
            <a:r>
              <a:rPr lang="tr-TR" sz="1600" b="1" dirty="0" smtClean="0">
                <a:solidFill>
                  <a:srgbClr val="0033CC"/>
                </a:solidFill>
              </a:rPr>
              <a:t>  </a:t>
            </a:r>
            <a:r>
              <a:rPr lang="tr-TR" sz="1800" b="1" dirty="0" smtClean="0">
                <a:solidFill>
                  <a:srgbClr val="0033CC"/>
                </a:solidFill>
              </a:rPr>
              <a:t>Yağı AB tescili için (PGI) </a:t>
            </a:r>
          </a:p>
          <a:p>
            <a:pPr marL="87313" lvl="6" indent="0">
              <a:buNone/>
            </a:pPr>
            <a:r>
              <a:rPr lang="tr-TR" sz="1800" b="1" dirty="0">
                <a:solidFill>
                  <a:srgbClr val="0033CC"/>
                </a:solidFill>
              </a:rPr>
              <a:t> </a:t>
            </a:r>
            <a:r>
              <a:rPr lang="tr-TR" sz="1800" b="1" dirty="0" smtClean="0">
                <a:solidFill>
                  <a:srgbClr val="0033CC"/>
                </a:solidFill>
              </a:rPr>
              <a:t>                                                        Beklemede (14.10.2011 </a:t>
            </a:r>
            <a:endParaRPr lang="tr-TR" sz="1800" b="1" dirty="0">
              <a:solidFill>
                <a:srgbClr val="0033CC"/>
              </a:solidFill>
            </a:endParaRPr>
          </a:p>
          <a:p>
            <a:pPr marL="0" indent="0"/>
            <a:endParaRPr lang="tr-TR" sz="1800" dirty="0"/>
          </a:p>
        </p:txBody>
      </p:sp>
      <p:pic>
        <p:nvPicPr>
          <p:cNvPr id="4" name="Picture 2" descr="C:\Users\yavuz\Desktop\UELKE_BAYRAKLAR__L_\LG_FLAG_M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93" y="72569"/>
            <a:ext cx="2124743" cy="12681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72569"/>
            <a:ext cx="2348154" cy="126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94" y="1556792"/>
            <a:ext cx="291683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1557399"/>
            <a:ext cx="2852210" cy="208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15172" y="4958408"/>
            <a:ext cx="2821324" cy="1854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93" y="4797152"/>
            <a:ext cx="2916832" cy="200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023702"/>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496" y="-55246"/>
            <a:ext cx="9108504" cy="1396014"/>
          </a:xfrm>
        </p:spPr>
        <p:txBody>
          <a:bodyPr>
            <a:normAutofit/>
          </a:bodyPr>
          <a:lstStyle/>
          <a:p>
            <a:r>
              <a:rPr lang="tr-TR" sz="4800" b="1" dirty="0" smtClean="0">
                <a:solidFill>
                  <a:srgbClr val="398E32"/>
                </a:solidFill>
                <a:latin typeface="Arial Black" panose="020B0A04020102020204" pitchFamily="34" charset="0"/>
              </a:rPr>
              <a:t>CEZAYİR</a:t>
            </a:r>
            <a:endParaRPr lang="tr-TR" sz="4800" b="1" dirty="0">
              <a:solidFill>
                <a:srgbClr val="398E32"/>
              </a:solidFill>
              <a:latin typeface="Arial Black" panose="020B0A04020102020204" pitchFamily="34" charset="0"/>
            </a:endParaRPr>
          </a:p>
        </p:txBody>
      </p:sp>
      <p:sp>
        <p:nvSpPr>
          <p:cNvPr id="3" name="İçerik Yer Tutucusu 2"/>
          <p:cNvSpPr>
            <a:spLocks noGrp="1"/>
          </p:cNvSpPr>
          <p:nvPr>
            <p:ph idx="1"/>
          </p:nvPr>
        </p:nvSpPr>
        <p:spPr>
          <a:xfrm>
            <a:off x="0" y="1484784"/>
            <a:ext cx="9144000" cy="5256584"/>
          </a:xfrm>
        </p:spPr>
        <p:txBody>
          <a:bodyPr>
            <a:normAutofit fontScale="25000" lnSpcReduction="20000"/>
          </a:bodyPr>
          <a:lstStyle/>
          <a:p>
            <a:endParaRPr lang="tr-TR" dirty="0" smtClean="0"/>
          </a:p>
          <a:p>
            <a:pPr>
              <a:buNone/>
            </a:pPr>
            <a:r>
              <a:rPr lang="fr-FR" dirty="0" smtClean="0"/>
              <a:t> </a:t>
            </a:r>
            <a:r>
              <a:rPr lang="tr-TR" dirty="0" smtClean="0"/>
              <a:t>                                                                     </a:t>
            </a:r>
            <a:r>
              <a:rPr lang="tr-TR" sz="8000" b="1" dirty="0" smtClean="0">
                <a:solidFill>
                  <a:srgbClr val="0033CC"/>
                </a:solidFill>
              </a:rPr>
              <a:t>Cezayir sertifikasyon sistemi   kurulma aşamasındadır </a:t>
            </a:r>
          </a:p>
          <a:p>
            <a:pPr marL="2058988" indent="-2058988" algn="ctr">
              <a:buNone/>
            </a:pPr>
            <a:r>
              <a:rPr lang="tr-TR" sz="8000" b="1" dirty="0" smtClean="0">
                <a:solidFill>
                  <a:srgbClr val="0033CC"/>
                </a:solidFill>
              </a:rPr>
              <a:t> 7.06.2013 tarih ve 13-260 </a:t>
            </a:r>
            <a:r>
              <a:rPr lang="fr-FR" sz="8000" b="1" dirty="0">
                <a:solidFill>
                  <a:srgbClr val="0033CC"/>
                </a:solidFill>
              </a:rPr>
              <a:t>n</a:t>
            </a:r>
            <a:r>
              <a:rPr lang="fr-FR" sz="8000" b="1" dirty="0" smtClean="0">
                <a:solidFill>
                  <a:srgbClr val="0033CC"/>
                </a:solidFill>
              </a:rPr>
              <a:t>°</a:t>
            </a:r>
            <a:r>
              <a:rPr lang="tr-TR" sz="8000" b="1" dirty="0" smtClean="0">
                <a:solidFill>
                  <a:srgbClr val="0033CC"/>
                </a:solidFill>
              </a:rPr>
              <a:t> </a:t>
            </a:r>
            <a:r>
              <a:rPr lang="tr-TR" sz="8000" b="1" dirty="0" err="1" smtClean="0">
                <a:solidFill>
                  <a:srgbClr val="0033CC"/>
                </a:solidFill>
              </a:rPr>
              <a:t>lu</a:t>
            </a:r>
            <a:r>
              <a:rPr lang="tr-TR" sz="8000" b="1" dirty="0" smtClean="0">
                <a:solidFill>
                  <a:srgbClr val="0033CC"/>
                </a:solidFill>
              </a:rPr>
              <a:t> kararname  «Tarımsal ya da tarımsal kaynaklı</a:t>
            </a:r>
          </a:p>
          <a:p>
            <a:pPr marL="2058988" indent="-2058988">
              <a:buNone/>
            </a:pPr>
            <a:r>
              <a:rPr lang="tr-TR" sz="8000" b="1" dirty="0">
                <a:solidFill>
                  <a:srgbClr val="0033CC"/>
                </a:solidFill>
              </a:rPr>
              <a:t>                                          </a:t>
            </a:r>
            <a:r>
              <a:rPr lang="tr-TR" sz="8000" b="1" dirty="0" smtClean="0">
                <a:solidFill>
                  <a:srgbClr val="0033CC"/>
                </a:solidFill>
              </a:rPr>
              <a:t>   ürünlerin kalite </a:t>
            </a:r>
            <a:r>
              <a:rPr lang="tr-TR" sz="8000" b="1" dirty="0" err="1" smtClean="0">
                <a:solidFill>
                  <a:srgbClr val="0033CC"/>
                </a:solidFill>
              </a:rPr>
              <a:t>sistemleri»ni</a:t>
            </a:r>
            <a:r>
              <a:rPr lang="tr-TR" sz="8000" b="1" dirty="0" smtClean="0">
                <a:solidFill>
                  <a:srgbClr val="0033CC"/>
                </a:solidFill>
              </a:rPr>
              <a:t>  belirlemektedir</a:t>
            </a:r>
            <a:r>
              <a:rPr lang="tr-TR" sz="8000" b="1" dirty="0">
                <a:solidFill>
                  <a:srgbClr val="0033CC"/>
                </a:solidFill>
              </a:rPr>
              <a:t>.</a:t>
            </a:r>
            <a:r>
              <a:rPr lang="tr-TR" sz="8000" b="1" dirty="0" smtClean="0">
                <a:solidFill>
                  <a:srgbClr val="0033CC"/>
                </a:solidFill>
              </a:rPr>
              <a:t>  </a:t>
            </a:r>
          </a:p>
          <a:p>
            <a:pPr>
              <a:buNone/>
            </a:pPr>
            <a:r>
              <a:rPr lang="tr-TR" sz="8000" b="1" dirty="0" smtClean="0">
                <a:solidFill>
                  <a:srgbClr val="0033CC"/>
                </a:solidFill>
              </a:rPr>
              <a:t>              </a:t>
            </a:r>
            <a:r>
              <a:rPr lang="fr-FR" sz="8000" b="1" dirty="0" smtClean="0">
                <a:solidFill>
                  <a:srgbClr val="0033CC"/>
                </a:solidFill>
              </a:rPr>
              <a:t> </a:t>
            </a:r>
            <a:r>
              <a:rPr lang="tr-TR" sz="8000" b="1" dirty="0" smtClean="0">
                <a:solidFill>
                  <a:srgbClr val="0033CC"/>
                </a:solidFill>
              </a:rPr>
              <a:t>                                Kararnamede  üç tür işaret vardır</a:t>
            </a:r>
            <a:endParaRPr lang="tr-TR" sz="8000" b="1" dirty="0">
              <a:solidFill>
                <a:srgbClr val="0033CC"/>
              </a:solidFill>
            </a:endParaRPr>
          </a:p>
          <a:p>
            <a:pPr>
              <a:buNone/>
            </a:pPr>
            <a:r>
              <a:rPr lang="tr-TR" sz="8000" b="1" dirty="0" smtClean="0">
                <a:solidFill>
                  <a:srgbClr val="0033CC"/>
                </a:solidFill>
              </a:rPr>
              <a:t>-</a:t>
            </a:r>
            <a:r>
              <a:rPr lang="fr-FR" sz="8000" b="1" dirty="0" smtClean="0">
                <a:solidFill>
                  <a:srgbClr val="0033CC"/>
                </a:solidFill>
              </a:rPr>
              <a:t>des </a:t>
            </a:r>
            <a:r>
              <a:rPr lang="fr-FR" sz="8000" b="1" dirty="0">
                <a:solidFill>
                  <a:srgbClr val="0033CC"/>
                </a:solidFill>
              </a:rPr>
              <a:t>labels agricoles </a:t>
            </a:r>
            <a:r>
              <a:rPr lang="fr-FR" sz="8000" b="1" dirty="0" smtClean="0">
                <a:solidFill>
                  <a:srgbClr val="0033CC"/>
                </a:solidFill>
              </a:rPr>
              <a:t>  </a:t>
            </a:r>
            <a:r>
              <a:rPr lang="tr-TR" sz="8000" b="1" dirty="0" smtClean="0">
                <a:solidFill>
                  <a:srgbClr val="0033CC"/>
                </a:solidFill>
              </a:rPr>
              <a:t>                        - Tarım etiketi</a:t>
            </a:r>
            <a:endParaRPr lang="fr-FR" sz="8000" b="1" dirty="0" smtClean="0">
              <a:solidFill>
                <a:srgbClr val="0033CC"/>
              </a:solidFill>
            </a:endParaRPr>
          </a:p>
          <a:p>
            <a:pPr>
              <a:buNone/>
            </a:pPr>
            <a:r>
              <a:rPr lang="tr-TR" sz="8000" b="1" dirty="0" smtClean="0">
                <a:solidFill>
                  <a:srgbClr val="0033CC"/>
                </a:solidFill>
              </a:rPr>
              <a:t>                                                                </a:t>
            </a:r>
            <a:r>
              <a:rPr lang="fr-FR" sz="8000" b="1" dirty="0" smtClean="0">
                <a:solidFill>
                  <a:srgbClr val="0033CC"/>
                </a:solidFill>
              </a:rPr>
              <a:t>-</a:t>
            </a:r>
            <a:r>
              <a:rPr lang="tr-TR" sz="8000" b="1" dirty="0" smtClean="0">
                <a:solidFill>
                  <a:srgbClr val="0033CC"/>
                </a:solidFill>
              </a:rPr>
              <a:t> Köken adı</a:t>
            </a:r>
            <a:endParaRPr lang="fr-FR" sz="8000" b="1" dirty="0" smtClean="0">
              <a:solidFill>
                <a:srgbClr val="0033CC"/>
              </a:solidFill>
            </a:endParaRPr>
          </a:p>
          <a:p>
            <a:pPr>
              <a:buNone/>
            </a:pPr>
            <a:r>
              <a:rPr lang="tr-TR" sz="8000" b="1" dirty="0" smtClean="0">
                <a:solidFill>
                  <a:srgbClr val="0033CC"/>
                </a:solidFill>
              </a:rPr>
              <a:t>                                                       </a:t>
            </a:r>
            <a:r>
              <a:rPr lang="tr-TR" sz="8000" b="1" dirty="0">
                <a:solidFill>
                  <a:srgbClr val="0033CC"/>
                </a:solidFill>
              </a:rPr>
              <a:t> </a:t>
            </a:r>
            <a:r>
              <a:rPr lang="tr-TR" sz="8000" b="1" dirty="0" smtClean="0">
                <a:solidFill>
                  <a:srgbClr val="0033CC"/>
                </a:solidFill>
              </a:rPr>
              <a:t>        - Coğrafi işaret</a:t>
            </a:r>
          </a:p>
          <a:p>
            <a:pPr>
              <a:buNone/>
            </a:pPr>
            <a:endParaRPr lang="tr-TR" sz="7200" b="1" dirty="0" smtClean="0">
              <a:solidFill>
                <a:srgbClr val="0033CC"/>
              </a:solidFill>
            </a:endParaRPr>
          </a:p>
          <a:p>
            <a:pPr>
              <a:buNone/>
            </a:pPr>
            <a:r>
              <a:rPr lang="tr-TR" sz="7200" b="1" dirty="0" smtClean="0">
                <a:solidFill>
                  <a:srgbClr val="0033CC"/>
                </a:solidFill>
              </a:rPr>
              <a:t>				</a:t>
            </a:r>
            <a:r>
              <a:rPr lang="tr-TR" sz="12800" b="1" dirty="0" smtClean="0">
                <a:solidFill>
                  <a:srgbClr val="0033CC"/>
                </a:solidFill>
              </a:rPr>
              <a:t>   </a:t>
            </a:r>
            <a:r>
              <a:rPr lang="tr-TR" sz="12800" b="1" dirty="0" smtClean="0">
                <a:solidFill>
                  <a:srgbClr val="447C45"/>
                </a:solidFill>
                <a:latin typeface="Comic Sans MS" pitchFamily="66" charset="0"/>
              </a:rPr>
              <a:t>7 ŞARAP PDO  </a:t>
            </a:r>
            <a:endParaRPr lang="tr-TR" sz="12800" b="1" dirty="0" smtClean="0">
              <a:solidFill>
                <a:srgbClr val="0033CC"/>
              </a:solidFill>
            </a:endParaRPr>
          </a:p>
          <a:p>
            <a:pPr>
              <a:buNone/>
            </a:pPr>
            <a:r>
              <a:rPr lang="tr-TR" sz="7200" b="1" dirty="0" smtClean="0">
                <a:solidFill>
                  <a:srgbClr val="0033CC"/>
                </a:solidFill>
              </a:rPr>
              <a:t>                                           </a:t>
            </a:r>
            <a:r>
              <a:rPr lang="tr-TR" sz="11200" b="1" dirty="0" smtClean="0">
                <a:solidFill>
                  <a:srgbClr val="006600"/>
                </a:solidFill>
                <a:latin typeface="Comic Sans MS" pitchFamily="66" charset="0"/>
              </a:rPr>
              <a:t>1 Cİ </a:t>
            </a:r>
            <a:r>
              <a:rPr lang="fr-FR" sz="11200" b="1" dirty="0" err="1" smtClean="0">
                <a:solidFill>
                  <a:srgbClr val="006600"/>
                </a:solidFill>
                <a:latin typeface="Comic Sans MS" pitchFamily="66" charset="0"/>
              </a:rPr>
              <a:t>deglet</a:t>
            </a:r>
            <a:r>
              <a:rPr lang="fr-FR" sz="11200" b="1" dirty="0" smtClean="0">
                <a:solidFill>
                  <a:srgbClr val="006600"/>
                </a:solidFill>
                <a:latin typeface="Comic Sans MS" pitchFamily="66" charset="0"/>
              </a:rPr>
              <a:t> </a:t>
            </a:r>
            <a:r>
              <a:rPr lang="fr-FR" sz="11200" b="1" dirty="0" err="1" smtClean="0">
                <a:solidFill>
                  <a:srgbClr val="006600"/>
                </a:solidFill>
                <a:latin typeface="Comic Sans MS" pitchFamily="66" charset="0"/>
              </a:rPr>
              <a:t>nour</a:t>
            </a:r>
            <a:r>
              <a:rPr lang="tr-TR" sz="11200" b="1" dirty="0" smtClean="0">
                <a:solidFill>
                  <a:srgbClr val="006600"/>
                </a:solidFill>
                <a:latin typeface="Comic Sans MS" pitchFamily="66" charset="0"/>
              </a:rPr>
              <a:t> hurması</a:t>
            </a:r>
          </a:p>
          <a:p>
            <a:pPr>
              <a:buNone/>
            </a:pPr>
            <a:r>
              <a:rPr lang="tr-TR" sz="11200" b="1" dirty="0" smtClean="0">
                <a:solidFill>
                  <a:srgbClr val="006600"/>
                </a:solidFill>
                <a:latin typeface="Comic Sans MS" pitchFamily="66" charset="0"/>
              </a:rPr>
              <a:t>              20 Cİ oluşma aşamasında </a:t>
            </a:r>
            <a:r>
              <a:rPr lang="fr-FR" sz="11200" b="1" dirty="0" smtClean="0">
                <a:solidFill>
                  <a:srgbClr val="006600"/>
                </a:solidFill>
                <a:latin typeface="Comic Sans MS" pitchFamily="66" charset="0"/>
              </a:rPr>
              <a:t> </a:t>
            </a:r>
            <a:r>
              <a:rPr lang="tr-TR" sz="11200" b="1" dirty="0" smtClean="0">
                <a:solidFill>
                  <a:srgbClr val="006600"/>
                </a:solidFill>
                <a:latin typeface="Comic Sans MS" pitchFamily="66" charset="0"/>
              </a:rPr>
              <a:t> </a:t>
            </a:r>
          </a:p>
          <a:p>
            <a:pPr>
              <a:buNone/>
            </a:pPr>
            <a:endParaRPr lang="tr-TR" sz="7200" b="1" dirty="0" smtClean="0">
              <a:solidFill>
                <a:srgbClr val="0033CC"/>
              </a:solidFill>
            </a:endParaRPr>
          </a:p>
          <a:p>
            <a:pPr marL="0" indent="0">
              <a:buNone/>
            </a:pPr>
            <a:r>
              <a:rPr lang="tr-TR" sz="8000" b="1" dirty="0" smtClean="0">
                <a:solidFill>
                  <a:srgbClr val="0033CC"/>
                </a:solidFill>
              </a:rPr>
              <a:t>Halen uygun bir yasal çerçeve mevcuttur. </a:t>
            </a:r>
            <a:r>
              <a:rPr lang="fr-FR" sz="8000" b="1" dirty="0" smtClean="0">
                <a:solidFill>
                  <a:srgbClr val="0033CC"/>
                </a:solidFill>
              </a:rPr>
              <a:t>(</a:t>
            </a:r>
            <a:r>
              <a:rPr lang="tr-TR" sz="8000" b="1" dirty="0" smtClean="0">
                <a:solidFill>
                  <a:srgbClr val="0033CC"/>
                </a:solidFill>
              </a:rPr>
              <a:t> Tarımı yönlendirme yasası</a:t>
            </a:r>
            <a:r>
              <a:rPr lang="tr-TR" sz="8000" b="1" dirty="0">
                <a:solidFill>
                  <a:srgbClr val="0033CC"/>
                </a:solidFill>
              </a:rPr>
              <a:t> </a:t>
            </a:r>
            <a:r>
              <a:rPr lang="tr-TR" sz="8000" b="1" dirty="0" smtClean="0">
                <a:solidFill>
                  <a:srgbClr val="0033CC"/>
                </a:solidFill>
              </a:rPr>
              <a:t>(</a:t>
            </a:r>
            <a:r>
              <a:rPr lang="fr-FR" sz="8000" b="1" dirty="0" smtClean="0">
                <a:solidFill>
                  <a:srgbClr val="0033CC"/>
                </a:solidFill>
              </a:rPr>
              <a:t>3 A</a:t>
            </a:r>
            <a:r>
              <a:rPr lang="tr-TR" sz="8000" b="1" dirty="0" err="1" smtClean="0">
                <a:solidFill>
                  <a:srgbClr val="0033CC"/>
                </a:solidFill>
              </a:rPr>
              <a:t>ğustos</a:t>
            </a:r>
            <a:r>
              <a:rPr lang="fr-FR" sz="8000" b="1" dirty="0" smtClean="0">
                <a:solidFill>
                  <a:srgbClr val="0033CC"/>
                </a:solidFill>
              </a:rPr>
              <a:t> </a:t>
            </a:r>
            <a:r>
              <a:rPr lang="fr-FR" sz="8000" b="1" dirty="0">
                <a:solidFill>
                  <a:srgbClr val="0033CC"/>
                </a:solidFill>
              </a:rPr>
              <a:t>2008) </a:t>
            </a:r>
            <a:r>
              <a:rPr lang="tr-TR" sz="8000" b="1" dirty="0" smtClean="0">
                <a:solidFill>
                  <a:srgbClr val="0033CC"/>
                </a:solidFill>
              </a:rPr>
              <a:t>Ayrıca bu alanda kendisine belirli görevler verilmiş kurumlar geliştirilmiştir.  Coğrafi İşaretlerden sorumlu Ulusal Komite ve Tarım ve Kırsal Kalkınma Bakanlığına bağlı (MADR) </a:t>
            </a:r>
            <a:r>
              <a:rPr lang="tr-TR" sz="8000" b="1" dirty="0" err="1" smtClean="0">
                <a:solidFill>
                  <a:srgbClr val="0033CC"/>
                </a:solidFill>
              </a:rPr>
              <a:t>Sekreteryası</a:t>
            </a:r>
            <a:r>
              <a:rPr lang="tr-TR" sz="8000" b="1" dirty="0" smtClean="0">
                <a:solidFill>
                  <a:srgbClr val="0033CC"/>
                </a:solidFill>
              </a:rPr>
              <a:t> </a:t>
            </a:r>
            <a:endParaRPr lang="tr-TR" sz="8000" dirty="0">
              <a:solidFill>
                <a:srgbClr val="0033CC"/>
              </a:solidFill>
            </a:endParaRPr>
          </a:p>
        </p:txBody>
      </p:sp>
      <p:pic>
        <p:nvPicPr>
          <p:cNvPr id="2050" name="Picture 2" descr="C:\Users\yavuz\Documents\Fotolar\Aile\LOGOLAR_HAR_TALAR_AF__LER\BAYRAKLAR_HAR_TALAR\UELKE_BAYRAKLAR__L_\LG_FLAG_DZ.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7937"/>
            <a:ext cx="2160240" cy="12608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T_USn1Hxw_iopqdKuII1gVMhGrR8GP2knuK-p3aN4Nd5J1jKo9Bg"/>
          <p:cNvPicPr>
            <a:picLocks noChangeAspect="1" noChangeArrowheads="1"/>
          </p:cNvPicPr>
          <p:nvPr/>
        </p:nvPicPr>
        <p:blipFill>
          <a:blip r:embed="rId3" cstate="print"/>
          <a:srcRect/>
          <a:stretch>
            <a:fillRect/>
          </a:stretch>
        </p:blipFill>
        <p:spPr bwMode="auto">
          <a:xfrm>
            <a:off x="142844" y="2564904"/>
            <a:ext cx="2500298" cy="1944216"/>
          </a:xfrm>
          <a:prstGeom prst="rect">
            <a:avLst/>
          </a:prstGeom>
          <a:noFill/>
        </p:spPr>
      </p:pic>
      <p:pic>
        <p:nvPicPr>
          <p:cNvPr id="2054" name="Picture 6" descr="https://encrypted-tbn2.gstatic.com/images?q=tbn:ANd9GcS9FJHItZG3nSRi3aCigxCUt4Jg9N_p6MfRFk0yX__lH_-wdK_CEA"/>
          <p:cNvPicPr>
            <a:picLocks noChangeAspect="1" noChangeArrowheads="1"/>
          </p:cNvPicPr>
          <p:nvPr/>
        </p:nvPicPr>
        <p:blipFill>
          <a:blip r:embed="rId4" cstate="print"/>
          <a:srcRect/>
          <a:stretch>
            <a:fillRect/>
          </a:stretch>
        </p:blipFill>
        <p:spPr bwMode="auto">
          <a:xfrm>
            <a:off x="6929454" y="0"/>
            <a:ext cx="2071702" cy="1268760"/>
          </a:xfrm>
          <a:prstGeom prst="rect">
            <a:avLst/>
          </a:prstGeom>
          <a:noFill/>
        </p:spPr>
      </p:pic>
      <p:sp>
        <p:nvSpPr>
          <p:cNvPr id="2056" name="AutoShape 8" descr="https://encrypted-tbn0.gstatic.com/images?q=tbn:ANd9GcSgP1k8MSpLgIy2K7TWmIYPEzLMrVI6orM21Iy895ldtSd8rCEt7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8" name="AutoShape 10" descr="https://encrypted-tbn0.gstatic.com/images?q=tbn:ANd9GcSgP1k8MSpLgIy2K7TWmIYPEzLMrVI6orM21Iy895ldtSd8rCEt7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60" name="AutoShape 12" descr="https://encrypted-tbn0.gstatic.com/images?q=tbn:ANd9GcSgP1k8MSpLgIy2K7TWmIYPEzLMrVI6orM21Iy895ldtSd8rCEt7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62" name="AutoShape 14" descr="https://encrypted-tbn0.gstatic.com/images?q=tbn:ANd9GcSgP1k8MSpLgIy2K7TWmIYPEzLMrVI6orM21Iy895ldtSd8rCEt7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64" name="AutoShape 16" descr="https://encrypted-tbn0.gstatic.com/images?q=tbn:ANd9GcSgP1k8MSpLgIy2K7TWmIYPEzLMrVI6orM21Iy895ldtSd8rCEt7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66" name="AutoShape 18" descr="https://encrypted-tbn0.gstatic.com/images?q=tbn:ANd9GcSgP1k8MSpLgIy2K7TWmIYPEzLMrVI6orM21Iy895ldtSd8rCEt7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68" name="AutoShape 20" descr="https://encrypted-tbn0.gstatic.com/images?q=tbn:ANd9GcSgP1k8MSpLgIy2K7TWmIYPEzLMrVI6orM21Iy895ldtSd8rCEt7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70" name="AutoShape 22" descr="https://encrypted-tbn0.gstatic.com/images?q=tbn:ANd9GcSgP1k8MSpLgIy2K7TWmIYPEzLMrVI6orM21Iy895ldtSd8rCEt7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72" name="AutoShape 24" descr="https://encrypted-tbn0.gstatic.com/images?q=tbn:ANd9GcSgP1k8MSpLgIy2K7TWmIYPEzLMrVI6orM21Iy895ldtSd8rCEt7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74" name="AutoShape 26" descr="https://encrypted-tbn0.gstatic.com/images?q=tbn:ANd9GcSgP1k8MSpLgIy2K7TWmIYPEzLMrVI6orM21Iy895ldtSd8rCEt7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76" name="AutoShape 28" descr="https://encrypted-tbn0.gstatic.com/images?q=tbn:ANd9GcSgP1k8MSpLgIy2K7TWmIYPEzLMrVI6orM21Iy895ldtSd8rCEt7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78" name="AutoShape 30" descr="https://encrypted-tbn0.gstatic.com/images?q=tbn:ANd9GcSgP1k8MSpLgIy2K7TWmIYPEzLMrVI6orM21Iy895ldtSd8rCEt7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80" name="AutoShape 32" descr="https://encrypted-tbn0.gstatic.com/images?q=tbn:ANd9GcSgP1k8MSpLgIy2K7TWmIYPEzLMrVI6orM21Iy895ldtSd8rCEt7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82" name="AutoShape 34" descr="https://encrypted-tbn0.gstatic.com/images?q=tbn:ANd9GcSgP1k8MSpLgIy2K7TWmIYPEzLMrVI6orM21Iy895ldtSd8rCEt7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84" name="AutoShape 36" descr="https://encrypted-tbn0.gstatic.com/images?q=tbn:ANd9GcSgP1k8MSpLgIy2K7TWmIYPEzLMrVI6orM21Iy895ldtSd8rCEt7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86" name="AutoShape 38" descr="https://encrypted-tbn0.gstatic.com/images?q=tbn:ANd9GcSgP1k8MSpLgIy2K7TWmIYPEzLMrVI6orM21Iy895ldtSd8rCEt7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88" name="AutoShape 40" descr="https://encrypted-tbn0.gstatic.com/images?q=tbn:ANd9GcSgP1k8MSpLgIy2K7TWmIYPEzLMrVI6orM21Iy895ldtSd8rCEt7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90" name="AutoShape 42" descr="https://encrypted-tbn1.gstatic.com/images?q=tbn:ANd9GcSvZfnkSsfhLiVUr8O0KzxGQL5waiyPcHNI5in6BddBP4SWrk9Rl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92" name="AutoShape 44" descr="https://encrypted-tbn1.gstatic.com/images?q=tbn:ANd9GcSvZfnkSsfhLiVUr8O0KzxGQL5waiyPcHNI5in6BddBP4SWrk9Rl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31" name="Picture 7" descr="https://encrypted-tbn0.gstatic.com/images?q=tbn:ANd9GcSMsCpUbmVvkvX_7L66EYULfGlWuyhzTloFjcwbuG_QLbmp79lt"/>
          <p:cNvPicPr>
            <a:picLocks noChangeAspect="1" noChangeArrowheads="1"/>
          </p:cNvPicPr>
          <p:nvPr/>
        </p:nvPicPr>
        <p:blipFill>
          <a:blip r:embed="rId5" cstate="print"/>
          <a:srcRect/>
          <a:stretch>
            <a:fillRect/>
          </a:stretch>
        </p:blipFill>
        <p:spPr bwMode="auto">
          <a:xfrm>
            <a:off x="6429388" y="2564904"/>
            <a:ext cx="2571768" cy="1944216"/>
          </a:xfrm>
          <a:prstGeom prst="rect">
            <a:avLst/>
          </a:prstGeom>
          <a:noFill/>
        </p:spPr>
      </p:pic>
    </p:spTree>
    <p:extLst>
      <p:ext uri="{BB962C8B-B14F-4D97-AF65-F5344CB8AC3E}">
        <p14:creationId xmlns:p14="http://schemas.microsoft.com/office/powerpoint/2010/main" val="1694524825"/>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124744"/>
          </a:xfrm>
        </p:spPr>
        <p:txBody>
          <a:bodyPr>
            <a:normAutofit/>
          </a:bodyPr>
          <a:lstStyle/>
          <a:p>
            <a:pPr algn="just"/>
            <a:r>
              <a:rPr lang="tr-TR" sz="3600" b="1" dirty="0" smtClean="0">
                <a:solidFill>
                  <a:srgbClr val="447C45"/>
                </a:solidFill>
                <a:latin typeface="Comic Sans MS" pitchFamily="66" charset="0"/>
              </a:rPr>
              <a:t> i       </a:t>
            </a:r>
            <a:r>
              <a:rPr lang="tr-TR" sz="3600" b="1" dirty="0" smtClean="0">
                <a:solidFill>
                  <a:srgbClr val="447C45"/>
                </a:solidFill>
                <a:latin typeface="Berlin Sans FB Demi" panose="020E0802020502020306" pitchFamily="34" charset="0"/>
              </a:rPr>
              <a:t>Dikkatiniz için teşekkürler</a:t>
            </a:r>
            <a:endParaRPr lang="tr-TR" sz="3600" b="1" dirty="0">
              <a:solidFill>
                <a:srgbClr val="447C45"/>
              </a:solidFill>
              <a:latin typeface="Berlin Sans FB Demi" panose="020E0802020502020306" pitchFamily="34" charset="0"/>
            </a:endParaRPr>
          </a:p>
        </p:txBody>
      </p:sp>
      <p:sp>
        <p:nvSpPr>
          <p:cNvPr id="3" name="2 İçerik Yer Tutucusu"/>
          <p:cNvSpPr>
            <a:spLocks noGrp="1"/>
          </p:cNvSpPr>
          <p:nvPr>
            <p:ph idx="1"/>
          </p:nvPr>
        </p:nvSpPr>
        <p:spPr/>
        <p:txBody>
          <a:bodyPr/>
          <a:lstStyle/>
          <a:p>
            <a:endParaRPr lang="tr-TR" dirty="0" smtClean="0"/>
          </a:p>
          <a:p>
            <a:endParaRPr lang="tr-TR" dirty="0"/>
          </a:p>
        </p:txBody>
      </p:sp>
      <p:pic>
        <p:nvPicPr>
          <p:cNvPr id="4" name="Picture 8" descr="findikbahceleri"/>
          <p:cNvPicPr>
            <a:picLocks noChangeAspect="1" noChangeArrowheads="1"/>
          </p:cNvPicPr>
          <p:nvPr/>
        </p:nvPicPr>
        <p:blipFill>
          <a:blip r:embed="rId2" cstate="print"/>
          <a:srcRect/>
          <a:stretch>
            <a:fillRect/>
          </a:stretch>
        </p:blipFill>
        <p:spPr bwMode="auto">
          <a:xfrm>
            <a:off x="107504" y="1124744"/>
            <a:ext cx="4392488" cy="2736304"/>
          </a:xfrm>
          <a:prstGeom prst="rect">
            <a:avLst/>
          </a:prstGeom>
          <a:noFill/>
        </p:spPr>
      </p:pic>
      <p:pic>
        <p:nvPicPr>
          <p:cNvPr id="5" name="Picture 11" descr="Fındıklı çikolata"/>
          <p:cNvPicPr>
            <a:picLocks noChangeAspect="1" noChangeArrowheads="1"/>
          </p:cNvPicPr>
          <p:nvPr/>
        </p:nvPicPr>
        <p:blipFill>
          <a:blip r:embed="rId3" cstate="print"/>
          <a:srcRect/>
          <a:stretch>
            <a:fillRect/>
          </a:stretch>
        </p:blipFill>
        <p:spPr bwMode="auto">
          <a:xfrm>
            <a:off x="107504" y="3861048"/>
            <a:ext cx="4464496" cy="2808312"/>
          </a:xfrm>
          <a:prstGeom prst="rect">
            <a:avLst/>
          </a:prstGeom>
          <a:noFill/>
        </p:spPr>
      </p:pic>
      <p:pic>
        <p:nvPicPr>
          <p:cNvPr id="6" name="Picture 9" descr="findik"/>
          <p:cNvPicPr>
            <a:picLocks noChangeAspect="1" noChangeArrowheads="1"/>
          </p:cNvPicPr>
          <p:nvPr/>
        </p:nvPicPr>
        <p:blipFill>
          <a:blip r:embed="rId4" cstate="print"/>
          <a:srcRect/>
          <a:stretch>
            <a:fillRect/>
          </a:stretch>
        </p:blipFill>
        <p:spPr bwMode="auto">
          <a:xfrm>
            <a:off x="4499992" y="1124744"/>
            <a:ext cx="4536505" cy="3024336"/>
          </a:xfrm>
          <a:prstGeom prst="rect">
            <a:avLst/>
          </a:prstGeom>
          <a:noFill/>
        </p:spPr>
      </p:pic>
      <p:pic>
        <p:nvPicPr>
          <p:cNvPr id="7" name="Picture 10" descr="302"/>
          <p:cNvPicPr>
            <a:picLocks noChangeAspect="1" noChangeArrowheads="1"/>
          </p:cNvPicPr>
          <p:nvPr/>
        </p:nvPicPr>
        <p:blipFill>
          <a:blip r:embed="rId5" cstate="print"/>
          <a:srcRect/>
          <a:stretch>
            <a:fillRect/>
          </a:stretch>
        </p:blipFill>
        <p:spPr bwMode="auto">
          <a:xfrm>
            <a:off x="4572000" y="3861048"/>
            <a:ext cx="4392488" cy="2808312"/>
          </a:xfrm>
          <a:prstGeom prst="rect">
            <a:avLst/>
          </a:prstGeom>
          <a:noFill/>
        </p:spPr>
      </p:pic>
      <p:pic>
        <p:nvPicPr>
          <p:cNvPr id="8" name="Picture 4" descr="ZFRKLY3Findik10"/>
          <p:cNvPicPr>
            <a:picLocks noChangeAspect="1" noChangeArrowheads="1"/>
          </p:cNvPicPr>
          <p:nvPr/>
        </p:nvPicPr>
        <p:blipFill>
          <a:blip r:embed="rId6" cstate="print"/>
          <a:srcRect/>
          <a:stretch>
            <a:fillRect/>
          </a:stretch>
        </p:blipFill>
        <p:spPr bwMode="auto">
          <a:xfrm>
            <a:off x="107504" y="0"/>
            <a:ext cx="1656184" cy="1052736"/>
          </a:xfrm>
          <a:prstGeom prst="rect">
            <a:avLst/>
          </a:prstGeom>
          <a:noFill/>
        </p:spPr>
      </p:pic>
      <p:pic>
        <p:nvPicPr>
          <p:cNvPr id="9" name="Picture 4" descr="ZFRKLY3Findik10"/>
          <p:cNvPicPr>
            <a:picLocks noChangeAspect="1" noChangeArrowheads="1"/>
          </p:cNvPicPr>
          <p:nvPr/>
        </p:nvPicPr>
        <p:blipFill>
          <a:blip r:embed="rId7" cstate="print"/>
          <a:srcRect/>
          <a:stretch>
            <a:fillRect/>
          </a:stretch>
        </p:blipFill>
        <p:spPr bwMode="auto">
          <a:xfrm>
            <a:off x="7308304" y="0"/>
            <a:ext cx="1728192" cy="1052736"/>
          </a:xfrm>
          <a:prstGeom prst="rect">
            <a:avLst/>
          </a:prstGeom>
          <a:noFill/>
        </p:spPr>
      </p:pic>
      <p:pic>
        <p:nvPicPr>
          <p:cNvPr id="10" name="Picture 12" descr="ANd9GcQD39EadV-_N1ToIS6d_MiflRVbYU3tKBudJ3Q6ciG0R9vfoyt_"/>
          <p:cNvPicPr>
            <a:picLocks noChangeAspect="1" noChangeArrowheads="1"/>
          </p:cNvPicPr>
          <p:nvPr/>
        </p:nvPicPr>
        <p:blipFill>
          <a:blip r:embed="rId8" cstate="print"/>
          <a:srcRect/>
          <a:stretch>
            <a:fillRect/>
          </a:stretch>
        </p:blipFill>
        <p:spPr bwMode="auto">
          <a:xfrm>
            <a:off x="2915816" y="2132856"/>
            <a:ext cx="3240360" cy="2160240"/>
          </a:xfrm>
          <a:prstGeom prst="rect">
            <a:avLst/>
          </a:prstGeom>
          <a:noFill/>
        </p:spPr>
      </p:pic>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692696"/>
            <a:ext cx="9072594" cy="6165304"/>
          </a:xfrm>
        </p:spPr>
        <p:txBody>
          <a:bodyPr>
            <a:noAutofit/>
          </a:bodyPr>
          <a:lstStyle/>
          <a:p>
            <a:pPr>
              <a:buNone/>
            </a:pPr>
            <a:endParaRPr lang="tr-TR" sz="2800" b="1" dirty="0" smtClean="0">
              <a:solidFill>
                <a:srgbClr val="0033CC"/>
              </a:solidFill>
            </a:endParaRPr>
          </a:p>
          <a:p>
            <a:pPr>
              <a:buNone/>
            </a:pPr>
            <a:r>
              <a:rPr lang="tr-TR" sz="2800" b="1" dirty="0" smtClean="0">
                <a:solidFill>
                  <a:srgbClr val="C00000"/>
                </a:solidFill>
              </a:rPr>
              <a:t>«Coğrafi </a:t>
            </a:r>
            <a:r>
              <a:rPr lang="tr-TR" sz="2800" b="1" dirty="0">
                <a:solidFill>
                  <a:srgbClr val="C00000"/>
                </a:solidFill>
              </a:rPr>
              <a:t>İşaretlerin Korunması Hakkında </a:t>
            </a:r>
            <a:r>
              <a:rPr lang="tr-TR" sz="2800" b="1" dirty="0" smtClean="0">
                <a:solidFill>
                  <a:srgbClr val="C00000"/>
                </a:solidFill>
              </a:rPr>
              <a:t>Kanun Hükmünde</a:t>
            </a:r>
          </a:p>
          <a:p>
            <a:pPr>
              <a:buNone/>
            </a:pPr>
            <a:r>
              <a:rPr lang="tr-TR" sz="2800" b="1" dirty="0">
                <a:solidFill>
                  <a:srgbClr val="C00000"/>
                </a:solidFill>
              </a:rPr>
              <a:t>Kararname» KHK,  </a:t>
            </a:r>
            <a:r>
              <a:rPr lang="es-ES" sz="2800" b="1" dirty="0">
                <a:solidFill>
                  <a:srgbClr val="C00000"/>
                </a:solidFill>
              </a:rPr>
              <a:t>(24</a:t>
            </a:r>
            <a:r>
              <a:rPr lang="tr-TR" sz="2800" b="1" dirty="0">
                <a:solidFill>
                  <a:srgbClr val="C00000"/>
                </a:solidFill>
              </a:rPr>
              <a:t>.06.</a:t>
            </a:r>
            <a:r>
              <a:rPr lang="es-ES" sz="2800" b="1" dirty="0">
                <a:solidFill>
                  <a:srgbClr val="C00000"/>
                </a:solidFill>
              </a:rPr>
              <a:t> 1995 </a:t>
            </a:r>
            <a:r>
              <a:rPr lang="tr-TR" sz="2800" b="1" dirty="0">
                <a:solidFill>
                  <a:srgbClr val="C00000"/>
                </a:solidFill>
              </a:rPr>
              <a:t>/</a:t>
            </a:r>
            <a:r>
              <a:rPr lang="es-ES" sz="2800" b="1" dirty="0">
                <a:solidFill>
                  <a:srgbClr val="C00000"/>
                </a:solidFill>
              </a:rPr>
              <a:t>555 </a:t>
            </a:r>
            <a:r>
              <a:rPr lang="tr-TR" sz="2800" b="1" dirty="0">
                <a:solidFill>
                  <a:srgbClr val="C00000"/>
                </a:solidFill>
              </a:rPr>
              <a:t>) </a:t>
            </a:r>
            <a:endParaRPr lang="tr-TR" sz="2800" b="1" dirty="0" smtClean="0">
              <a:solidFill>
                <a:srgbClr val="C00000"/>
              </a:solidFill>
            </a:endParaRPr>
          </a:p>
          <a:p>
            <a:pPr>
              <a:buNone/>
            </a:pPr>
            <a:r>
              <a:rPr lang="tr-TR" sz="2800" b="1" dirty="0" smtClean="0">
                <a:solidFill>
                  <a:srgbClr val="0033CC"/>
                </a:solidFill>
              </a:rPr>
              <a:t>Bu Kararname</a:t>
            </a:r>
            <a:r>
              <a:rPr lang="tr-TR" sz="2400" b="1" dirty="0" smtClean="0">
                <a:solidFill>
                  <a:srgbClr val="0033CC"/>
                </a:solidFill>
              </a:rPr>
              <a:t>:</a:t>
            </a:r>
          </a:p>
          <a:p>
            <a:pPr marL="0" indent="0">
              <a:buNone/>
            </a:pPr>
            <a:r>
              <a:rPr lang="tr-TR" sz="2400" b="1" dirty="0" smtClean="0">
                <a:solidFill>
                  <a:srgbClr val="0033CC"/>
                </a:solidFill>
              </a:rPr>
              <a:t>         - Avrupa Birliği</a:t>
            </a:r>
            <a:r>
              <a:rPr lang="fr-FR" sz="2400" b="1" dirty="0" smtClean="0">
                <a:solidFill>
                  <a:srgbClr val="0033CC"/>
                </a:solidFill>
              </a:rPr>
              <a:t> 2081/1992 </a:t>
            </a:r>
            <a:r>
              <a:rPr lang="tr-TR" sz="2400" b="1" dirty="0" smtClean="0">
                <a:solidFill>
                  <a:srgbClr val="0033CC"/>
                </a:solidFill>
              </a:rPr>
              <a:t>sayılı </a:t>
            </a:r>
            <a:r>
              <a:rPr lang="tr-TR" sz="2400" b="1" dirty="0" err="1" smtClean="0">
                <a:solidFill>
                  <a:srgbClr val="0033CC"/>
                </a:solidFill>
              </a:rPr>
              <a:t>tüzüğü’nün</a:t>
            </a:r>
            <a:r>
              <a:rPr lang="tr-TR" sz="2400" b="1" dirty="0" smtClean="0">
                <a:solidFill>
                  <a:srgbClr val="0033CC"/>
                </a:solidFill>
              </a:rPr>
              <a:t> uyarlamasıdır</a:t>
            </a:r>
            <a:endParaRPr lang="fr-FR" sz="2400" b="1" dirty="0" smtClean="0">
              <a:solidFill>
                <a:srgbClr val="0033CC"/>
              </a:solidFill>
            </a:endParaRPr>
          </a:p>
          <a:p>
            <a:pPr lvl="1">
              <a:buNone/>
            </a:pPr>
            <a:r>
              <a:rPr lang="tr-TR" sz="2400" b="1" dirty="0" smtClean="0">
                <a:solidFill>
                  <a:srgbClr val="0033CC"/>
                </a:solidFill>
              </a:rPr>
              <a:t>  - Tüm ürünleri kapsamaktadır</a:t>
            </a:r>
            <a:r>
              <a:rPr lang="fr-FR" sz="2400" b="1" dirty="0" smtClean="0">
                <a:solidFill>
                  <a:srgbClr val="0033CC"/>
                </a:solidFill>
              </a:rPr>
              <a:t>,</a:t>
            </a:r>
            <a:endParaRPr lang="tr-TR" sz="2400" b="1" dirty="0" smtClean="0">
              <a:solidFill>
                <a:srgbClr val="0033CC"/>
              </a:solidFill>
            </a:endParaRPr>
          </a:p>
          <a:p>
            <a:pPr lvl="1">
              <a:buNone/>
            </a:pPr>
            <a:r>
              <a:rPr lang="tr-TR" sz="2400" b="1" dirty="0" smtClean="0">
                <a:solidFill>
                  <a:srgbClr val="0033CC"/>
                </a:solidFill>
              </a:rPr>
              <a:t>  - «Geleneksel Özellikli </a:t>
            </a:r>
            <a:r>
              <a:rPr lang="tr-TR" sz="2400" b="1" dirty="0">
                <a:solidFill>
                  <a:srgbClr val="0033CC"/>
                </a:solidFill>
              </a:rPr>
              <a:t>Ürün </a:t>
            </a:r>
            <a:r>
              <a:rPr lang="tr-TR" sz="2400" b="1" dirty="0" smtClean="0">
                <a:solidFill>
                  <a:srgbClr val="0033CC"/>
                </a:solidFill>
              </a:rPr>
              <a:t>Adı Korunması»’</a:t>
            </a:r>
            <a:r>
              <a:rPr lang="tr-TR" sz="2400" b="1" dirty="0" err="1" smtClean="0">
                <a:solidFill>
                  <a:srgbClr val="0033CC"/>
                </a:solidFill>
              </a:rPr>
              <a:t>nı</a:t>
            </a:r>
            <a:r>
              <a:rPr lang="tr-TR" sz="2400" b="1" dirty="0" smtClean="0">
                <a:solidFill>
                  <a:srgbClr val="0033CC"/>
                </a:solidFill>
              </a:rPr>
              <a:t> (TSG) içermez </a:t>
            </a:r>
            <a:r>
              <a:rPr lang="fr-FR" sz="2400" b="1" dirty="0" smtClean="0">
                <a:solidFill>
                  <a:srgbClr val="0033CC"/>
                </a:solidFill>
              </a:rPr>
              <a:t>,</a:t>
            </a:r>
          </a:p>
          <a:p>
            <a:pPr marL="0" indent="0">
              <a:buNone/>
            </a:pPr>
            <a:r>
              <a:rPr lang="tr-TR" sz="2400" b="1" dirty="0" smtClean="0">
                <a:solidFill>
                  <a:srgbClr val="0033CC"/>
                </a:solidFill>
              </a:rPr>
              <a:t>         - Tescil vermeden sorumlu kuruluş, Türk Patent </a:t>
            </a:r>
          </a:p>
          <a:p>
            <a:pPr marL="0" indent="0">
              <a:buNone/>
            </a:pPr>
            <a:r>
              <a:rPr lang="tr-TR" sz="2400" b="1" dirty="0">
                <a:solidFill>
                  <a:srgbClr val="0033CC"/>
                </a:solidFill>
              </a:rPr>
              <a:t>           </a:t>
            </a:r>
            <a:r>
              <a:rPr lang="tr-TR" sz="2400" b="1" dirty="0" smtClean="0">
                <a:solidFill>
                  <a:srgbClr val="0033CC"/>
                </a:solidFill>
              </a:rPr>
              <a:t>Enstitüsü’dür (TPE).</a:t>
            </a:r>
          </a:p>
          <a:p>
            <a:pPr marL="0" indent="0">
              <a:buNone/>
            </a:pPr>
            <a:r>
              <a:rPr lang="tr-TR" sz="2400" b="1" dirty="0">
                <a:solidFill>
                  <a:srgbClr val="0033CC"/>
                </a:solidFill>
              </a:rPr>
              <a:t> </a:t>
            </a:r>
            <a:r>
              <a:rPr lang="tr-TR" sz="2400" b="1" dirty="0" smtClean="0">
                <a:solidFill>
                  <a:srgbClr val="0033CC"/>
                </a:solidFill>
              </a:rPr>
              <a:t>       - Kararnameye göre iki tür koruma söz konusudur:</a:t>
            </a:r>
          </a:p>
          <a:p>
            <a:pPr marL="0" indent="0">
              <a:buNone/>
            </a:pPr>
            <a:r>
              <a:rPr lang="tr-TR" sz="2400" b="1" dirty="0">
                <a:solidFill>
                  <a:srgbClr val="0033CC"/>
                </a:solidFill>
              </a:rPr>
              <a:t> </a:t>
            </a:r>
            <a:r>
              <a:rPr lang="tr-TR" sz="2400" b="1" dirty="0" smtClean="0">
                <a:solidFill>
                  <a:srgbClr val="0033CC"/>
                </a:solidFill>
              </a:rPr>
              <a:t>          -Menşe İşareti</a:t>
            </a:r>
          </a:p>
          <a:p>
            <a:pPr marL="0" indent="0">
              <a:buNone/>
            </a:pPr>
            <a:r>
              <a:rPr lang="tr-TR" sz="2400" b="1" dirty="0">
                <a:solidFill>
                  <a:srgbClr val="0033CC"/>
                </a:solidFill>
              </a:rPr>
              <a:t> </a:t>
            </a:r>
            <a:r>
              <a:rPr lang="tr-TR" sz="2400" b="1" dirty="0" smtClean="0">
                <a:solidFill>
                  <a:srgbClr val="0033CC"/>
                </a:solidFill>
              </a:rPr>
              <a:t>          -Mahreç İşareti</a:t>
            </a:r>
            <a:endParaRPr lang="tr-TR" sz="2400" b="1" dirty="0">
              <a:solidFill>
                <a:srgbClr val="0033CC"/>
              </a:solidFill>
            </a:endParaRPr>
          </a:p>
          <a:p>
            <a:pPr marL="0" indent="0">
              <a:buNone/>
            </a:pPr>
            <a:r>
              <a:rPr lang="tr-TR" sz="2400" b="1" dirty="0" smtClean="0">
                <a:solidFill>
                  <a:srgbClr val="0033CC"/>
                </a:solidFill>
              </a:rPr>
              <a:t> </a:t>
            </a:r>
          </a:p>
          <a:p>
            <a:pPr marL="0" indent="0">
              <a:buNone/>
            </a:pPr>
            <a:r>
              <a:rPr lang="tr-TR" sz="2400" b="1" dirty="0" smtClean="0">
                <a:solidFill>
                  <a:srgbClr val="C00000"/>
                </a:solidFill>
              </a:rPr>
              <a:t> </a:t>
            </a:r>
            <a:endParaRPr lang="tr-TR" sz="2400" b="1" dirty="0" smtClean="0">
              <a:solidFill>
                <a:srgbClr val="0033CC"/>
              </a:solidFill>
            </a:endParaRPr>
          </a:p>
          <a:p>
            <a:pPr marL="0" indent="0">
              <a:buNone/>
            </a:pPr>
            <a:r>
              <a:rPr lang="tr-TR" sz="2400" b="1" dirty="0" smtClean="0">
                <a:solidFill>
                  <a:srgbClr val="2424EE"/>
                </a:solidFill>
              </a:rPr>
              <a:t>       </a:t>
            </a:r>
            <a:endParaRPr lang="fr-FR" sz="2400" b="1" dirty="0" smtClean="0">
              <a:solidFill>
                <a:srgbClr val="C00000"/>
              </a:solidFill>
            </a:endParaRPr>
          </a:p>
          <a:p>
            <a:pPr marL="0" lvl="0" indent="0">
              <a:buNone/>
              <a:tabLst>
                <a:tab pos="542925" algn="l"/>
              </a:tabLst>
            </a:pPr>
            <a:r>
              <a:rPr lang="tr-TR" sz="2400" b="1" dirty="0" smtClean="0">
                <a:solidFill>
                  <a:srgbClr val="2424EE"/>
                </a:solidFill>
              </a:rPr>
              <a:t>         </a:t>
            </a:r>
            <a:endParaRPr lang="tr-TR" sz="2400" b="1" dirty="0" smtClean="0">
              <a:solidFill>
                <a:srgbClr val="C00000"/>
              </a:solidFill>
            </a:endParaRPr>
          </a:p>
          <a:p>
            <a:pPr marL="0" lvl="0" indent="0">
              <a:buNone/>
              <a:tabLst>
                <a:tab pos="542925" algn="l"/>
              </a:tabLst>
            </a:pPr>
            <a:endParaRPr lang="tr-TR" sz="1800" b="1" dirty="0" smtClean="0">
              <a:solidFill>
                <a:srgbClr val="C00000"/>
              </a:solidFill>
            </a:endParaRPr>
          </a:p>
          <a:p>
            <a:pPr lvl="1"/>
            <a:endParaRPr lang="fr-FR" sz="1800" b="1" dirty="0" smtClean="0">
              <a:solidFill>
                <a:srgbClr val="C00000"/>
              </a:solidFill>
            </a:endParaRPr>
          </a:p>
        </p:txBody>
      </p:sp>
      <p:sp>
        <p:nvSpPr>
          <p:cNvPr id="4" name="Dikdörtgen 3"/>
          <p:cNvSpPr/>
          <p:nvPr/>
        </p:nvSpPr>
        <p:spPr>
          <a:xfrm>
            <a:off x="107504" y="26080"/>
            <a:ext cx="9144000" cy="584775"/>
          </a:xfrm>
          <a:prstGeom prst="rect">
            <a:avLst/>
          </a:prstGeom>
        </p:spPr>
        <p:txBody>
          <a:bodyPr wrap="square">
            <a:spAutoFit/>
          </a:bodyPr>
          <a:lstStyle/>
          <a:p>
            <a:pPr algn="ctr"/>
            <a:r>
              <a:rPr lang="tr-TR" sz="3200" b="1" dirty="0" smtClean="0">
                <a:solidFill>
                  <a:srgbClr val="0000CC"/>
                </a:solidFill>
                <a:latin typeface="Arial Black" panose="020B0A04020102020204" pitchFamily="34" charset="0"/>
              </a:rPr>
              <a:t>YASAL </a:t>
            </a:r>
            <a:r>
              <a:rPr lang="tr-TR" sz="3200" b="1" dirty="0">
                <a:solidFill>
                  <a:srgbClr val="0000CC"/>
                </a:solidFill>
                <a:latin typeface="Arial Black" panose="020B0A04020102020204" pitchFamily="34" charset="0"/>
              </a:rPr>
              <a:t>ÇERÇEVE</a:t>
            </a:r>
            <a:endParaRPr lang="tr-TR" sz="3200" b="1"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159651605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16632"/>
            <a:ext cx="9144000" cy="669162"/>
          </a:xfrm>
        </p:spPr>
        <p:txBody>
          <a:bodyPr>
            <a:normAutofit fontScale="90000"/>
          </a:bodyPr>
          <a:lstStyle/>
          <a:p>
            <a:r>
              <a:rPr lang="tr-TR" sz="3100" b="1" dirty="0" smtClean="0">
                <a:solidFill>
                  <a:srgbClr val="C00000"/>
                </a:solidFill>
              </a:rPr>
              <a:t/>
            </a:r>
            <a:br>
              <a:rPr lang="tr-TR" sz="3100" b="1" dirty="0" smtClean="0">
                <a:solidFill>
                  <a:srgbClr val="C00000"/>
                </a:solidFill>
              </a:rPr>
            </a:br>
            <a:r>
              <a:rPr lang="tr-TR" sz="3600" b="1" dirty="0" smtClean="0">
                <a:solidFill>
                  <a:srgbClr val="0033CC"/>
                </a:solidFill>
                <a:latin typeface="Arial Black" panose="020B0A04020102020204" pitchFamily="34" charset="0"/>
              </a:rPr>
              <a:t>UYGULAMA</a:t>
            </a:r>
            <a:r>
              <a:rPr lang="tr-TR" sz="3600" b="1" dirty="0" smtClean="0">
                <a:solidFill>
                  <a:srgbClr val="C00000"/>
                </a:solidFill>
                <a:latin typeface="Arial Black" panose="020B0A04020102020204" pitchFamily="34" charset="0"/>
              </a:rPr>
              <a:t/>
            </a:r>
            <a:br>
              <a:rPr lang="tr-TR" sz="3600" b="1" dirty="0" smtClean="0">
                <a:solidFill>
                  <a:srgbClr val="C00000"/>
                </a:solidFill>
                <a:latin typeface="Arial Black" panose="020B0A04020102020204" pitchFamily="34" charset="0"/>
              </a:rPr>
            </a:br>
            <a:endParaRPr lang="tr-TR" sz="3600" dirty="0">
              <a:latin typeface="Arial Black" panose="020B0A04020102020204" pitchFamily="34" charset="0"/>
            </a:endParaRPr>
          </a:p>
        </p:txBody>
      </p:sp>
      <p:sp>
        <p:nvSpPr>
          <p:cNvPr id="3" name="2 İçerik Yer Tutucusu"/>
          <p:cNvSpPr>
            <a:spLocks noGrp="1"/>
          </p:cNvSpPr>
          <p:nvPr>
            <p:ph idx="1"/>
          </p:nvPr>
        </p:nvSpPr>
        <p:spPr>
          <a:xfrm>
            <a:off x="0" y="928670"/>
            <a:ext cx="9144000" cy="5929330"/>
          </a:xfrm>
        </p:spPr>
        <p:txBody>
          <a:bodyPr>
            <a:normAutofit fontScale="92500" lnSpcReduction="10000"/>
          </a:bodyPr>
          <a:lstStyle/>
          <a:p>
            <a:pPr algn="ctr">
              <a:buNone/>
            </a:pPr>
            <a:r>
              <a:rPr lang="tr-TR" dirty="0" smtClean="0"/>
              <a:t>    </a:t>
            </a:r>
            <a:r>
              <a:rPr lang="tr-TR" sz="2400" b="1" dirty="0" smtClean="0">
                <a:solidFill>
                  <a:srgbClr val="0033CC"/>
                </a:solidFill>
              </a:rPr>
              <a:t> </a:t>
            </a:r>
            <a:endParaRPr lang="tr-TR" sz="2400" b="1" dirty="0" smtClean="0">
              <a:solidFill>
                <a:srgbClr val="2424EE"/>
              </a:solidFill>
            </a:endParaRPr>
          </a:p>
          <a:p>
            <a:pPr marL="0" indent="0">
              <a:buClr>
                <a:schemeClr val="accent3"/>
              </a:buClr>
              <a:buNone/>
              <a:defRPr/>
            </a:pPr>
            <a:r>
              <a:rPr lang="tr-TR" b="1" dirty="0">
                <a:solidFill>
                  <a:srgbClr val="C00000"/>
                </a:solidFill>
              </a:rPr>
              <a:t> </a:t>
            </a:r>
            <a:r>
              <a:rPr lang="tr-TR" b="1" dirty="0" smtClean="0">
                <a:solidFill>
                  <a:srgbClr val="C00000"/>
                </a:solidFill>
              </a:rPr>
              <a:t> </a:t>
            </a:r>
            <a:r>
              <a:rPr lang="tr-TR" sz="3900" b="1" u="sng" dirty="0" smtClean="0">
                <a:solidFill>
                  <a:srgbClr val="C00000"/>
                </a:solidFill>
              </a:rPr>
              <a:t>1996-2014</a:t>
            </a:r>
            <a:r>
              <a:rPr lang="tr-TR" sz="3900" b="1" u="sng" dirty="0">
                <a:solidFill>
                  <a:srgbClr val="C00000"/>
                </a:solidFill>
              </a:rPr>
              <a:t>* Arası</a:t>
            </a:r>
            <a:r>
              <a:rPr lang="tr-TR" sz="3900" b="1" dirty="0">
                <a:solidFill>
                  <a:srgbClr val="C00000"/>
                </a:solidFill>
              </a:rPr>
              <a:t>:</a:t>
            </a:r>
          </a:p>
          <a:p>
            <a:pPr marL="274320" indent="-274320">
              <a:buClr>
                <a:schemeClr val="accent3"/>
              </a:buClr>
              <a:buFont typeface="Wingdings 2"/>
              <a:buChar char=""/>
              <a:defRPr/>
            </a:pPr>
            <a:r>
              <a:rPr lang="tr-TR" sz="3600" b="1" dirty="0">
                <a:solidFill>
                  <a:srgbClr val="0000FF"/>
                </a:solidFill>
              </a:rPr>
              <a:t>Verilen tescil Sayısı:  </a:t>
            </a:r>
            <a:r>
              <a:rPr lang="tr-TR" sz="3600" b="1" dirty="0" smtClean="0">
                <a:solidFill>
                  <a:srgbClr val="0000FF"/>
                </a:solidFill>
              </a:rPr>
              <a:t>178</a:t>
            </a:r>
            <a:endParaRPr lang="tr-TR" sz="3600" b="1" dirty="0">
              <a:solidFill>
                <a:srgbClr val="0000FF"/>
              </a:solidFill>
            </a:endParaRPr>
          </a:p>
          <a:p>
            <a:pPr marL="0" indent="0">
              <a:buClr>
                <a:schemeClr val="accent3"/>
              </a:buClr>
              <a:buNone/>
              <a:defRPr/>
            </a:pPr>
            <a:r>
              <a:rPr lang="tr-TR" sz="3600" b="1" dirty="0">
                <a:solidFill>
                  <a:srgbClr val="0000FF"/>
                </a:solidFill>
              </a:rPr>
              <a:t>           </a:t>
            </a:r>
            <a:r>
              <a:rPr lang="tr-TR" sz="3600" b="1" dirty="0" smtClean="0">
                <a:solidFill>
                  <a:srgbClr val="0000FF"/>
                </a:solidFill>
              </a:rPr>
              <a:t>-</a:t>
            </a:r>
            <a:r>
              <a:rPr lang="tr-TR" sz="3600" b="1" dirty="0">
                <a:solidFill>
                  <a:srgbClr val="0000FF"/>
                </a:solidFill>
              </a:rPr>
              <a:t>Menşe İşareti: </a:t>
            </a:r>
            <a:r>
              <a:rPr lang="tr-TR" sz="3600" b="1" dirty="0" smtClean="0">
                <a:solidFill>
                  <a:srgbClr val="0000FF"/>
                </a:solidFill>
              </a:rPr>
              <a:t>   77   </a:t>
            </a:r>
            <a:endParaRPr lang="tr-TR" sz="3600" b="1" dirty="0">
              <a:solidFill>
                <a:srgbClr val="0000FF"/>
              </a:solidFill>
            </a:endParaRPr>
          </a:p>
          <a:p>
            <a:pPr marL="0" indent="0">
              <a:buClr>
                <a:schemeClr val="accent3"/>
              </a:buClr>
              <a:buNone/>
              <a:defRPr/>
            </a:pPr>
            <a:r>
              <a:rPr lang="tr-TR" sz="3600" b="1" dirty="0">
                <a:solidFill>
                  <a:srgbClr val="0000FF"/>
                </a:solidFill>
              </a:rPr>
              <a:t>           -Mahreç İşareti: </a:t>
            </a:r>
            <a:r>
              <a:rPr lang="tr-TR" sz="3600" b="1" dirty="0" smtClean="0">
                <a:solidFill>
                  <a:srgbClr val="0000FF"/>
                </a:solidFill>
              </a:rPr>
              <a:t>101</a:t>
            </a:r>
            <a:endParaRPr lang="tr-TR" sz="3600" b="1" dirty="0">
              <a:solidFill>
                <a:srgbClr val="0000FF"/>
              </a:solidFill>
            </a:endParaRPr>
          </a:p>
          <a:p>
            <a:pPr marL="274320" indent="-274320">
              <a:buClr>
                <a:schemeClr val="accent3"/>
              </a:buClr>
              <a:buFont typeface="Wingdings 2"/>
              <a:buChar char=""/>
              <a:defRPr/>
            </a:pPr>
            <a:r>
              <a:rPr lang="tr-TR" sz="3600" b="1" dirty="0">
                <a:solidFill>
                  <a:srgbClr val="0000FF"/>
                </a:solidFill>
              </a:rPr>
              <a:t>Tescil için </a:t>
            </a:r>
            <a:r>
              <a:rPr lang="tr-TR" sz="3600" b="1" dirty="0" smtClean="0">
                <a:solidFill>
                  <a:srgbClr val="0000FF"/>
                </a:solidFill>
              </a:rPr>
              <a:t>yapılan başvuru </a:t>
            </a:r>
            <a:r>
              <a:rPr lang="tr-TR" sz="3600" b="1" dirty="0">
                <a:solidFill>
                  <a:srgbClr val="0000FF"/>
                </a:solidFill>
              </a:rPr>
              <a:t>sayısı: </a:t>
            </a:r>
            <a:r>
              <a:rPr lang="tr-TR" sz="3600" b="1" dirty="0" smtClean="0">
                <a:solidFill>
                  <a:srgbClr val="0000FF"/>
                </a:solidFill>
              </a:rPr>
              <a:t> 187</a:t>
            </a:r>
            <a:endParaRPr lang="tr-TR" sz="3600" b="1" dirty="0">
              <a:solidFill>
                <a:srgbClr val="0000FF"/>
              </a:solidFill>
            </a:endParaRPr>
          </a:p>
          <a:p>
            <a:pPr marL="0" indent="0">
              <a:buClr>
                <a:schemeClr val="accent3"/>
              </a:buClr>
              <a:buNone/>
              <a:defRPr/>
            </a:pPr>
            <a:r>
              <a:rPr lang="tr-TR" sz="3600" b="1" dirty="0">
                <a:solidFill>
                  <a:srgbClr val="0000FF"/>
                </a:solidFill>
              </a:rPr>
              <a:t>       </a:t>
            </a:r>
            <a:r>
              <a:rPr lang="tr-TR" sz="3600" b="1" dirty="0" smtClean="0">
                <a:solidFill>
                  <a:srgbClr val="0000FF"/>
                </a:solidFill>
              </a:rPr>
              <a:t>    -Tarımsal </a:t>
            </a:r>
            <a:r>
              <a:rPr lang="tr-TR" sz="3600" b="1" dirty="0">
                <a:solidFill>
                  <a:srgbClr val="0000FF"/>
                </a:solidFill>
              </a:rPr>
              <a:t>ürünler:  </a:t>
            </a:r>
            <a:r>
              <a:rPr lang="tr-TR" sz="3600" b="1" dirty="0" smtClean="0">
                <a:solidFill>
                  <a:srgbClr val="0000FF"/>
                </a:solidFill>
              </a:rPr>
              <a:t>52</a:t>
            </a:r>
            <a:endParaRPr lang="tr-TR" sz="3600" b="1" dirty="0">
              <a:solidFill>
                <a:srgbClr val="0000FF"/>
              </a:solidFill>
            </a:endParaRPr>
          </a:p>
          <a:p>
            <a:pPr marL="0" indent="0">
              <a:buClr>
                <a:schemeClr val="accent3"/>
              </a:buClr>
              <a:buNone/>
              <a:defRPr/>
            </a:pPr>
            <a:r>
              <a:rPr lang="tr-TR" sz="3600" b="1" dirty="0">
                <a:solidFill>
                  <a:srgbClr val="0000FF"/>
                </a:solidFill>
              </a:rPr>
              <a:t>       </a:t>
            </a:r>
            <a:r>
              <a:rPr lang="tr-TR" sz="3600" b="1" dirty="0" smtClean="0">
                <a:solidFill>
                  <a:srgbClr val="0000FF"/>
                </a:solidFill>
              </a:rPr>
              <a:t>    -Gıda </a:t>
            </a:r>
            <a:r>
              <a:rPr lang="tr-TR" sz="3600" b="1" dirty="0">
                <a:solidFill>
                  <a:srgbClr val="0000FF"/>
                </a:solidFill>
              </a:rPr>
              <a:t>Ürünleri: </a:t>
            </a:r>
            <a:r>
              <a:rPr lang="tr-TR" sz="3600" b="1" dirty="0" smtClean="0">
                <a:solidFill>
                  <a:srgbClr val="0000FF"/>
                </a:solidFill>
              </a:rPr>
              <a:t>      112</a:t>
            </a:r>
            <a:endParaRPr lang="tr-TR" sz="3600" b="1" dirty="0">
              <a:solidFill>
                <a:srgbClr val="0000FF"/>
              </a:solidFill>
            </a:endParaRPr>
          </a:p>
          <a:p>
            <a:pPr marL="0" indent="0">
              <a:buClr>
                <a:schemeClr val="accent3"/>
              </a:buClr>
              <a:buNone/>
              <a:defRPr/>
            </a:pPr>
            <a:r>
              <a:rPr lang="tr-TR" sz="3600" b="1" dirty="0">
                <a:solidFill>
                  <a:srgbClr val="0000FF"/>
                </a:solidFill>
              </a:rPr>
              <a:t>       </a:t>
            </a:r>
          </a:p>
          <a:p>
            <a:pPr marL="274320" indent="-274320">
              <a:buClr>
                <a:schemeClr val="accent3"/>
              </a:buClr>
              <a:buFont typeface="Wingdings 2"/>
              <a:buChar char=""/>
              <a:defRPr/>
            </a:pPr>
            <a:r>
              <a:rPr lang="tr-TR" b="1" dirty="0" smtClean="0">
                <a:solidFill>
                  <a:srgbClr val="C00000"/>
                </a:solidFill>
              </a:rPr>
              <a:t>*</a:t>
            </a:r>
            <a:r>
              <a:rPr lang="tr-TR" sz="2600" b="1" dirty="0" smtClean="0">
                <a:solidFill>
                  <a:srgbClr val="0000CC"/>
                </a:solidFill>
              </a:rPr>
              <a:t>15 ağustos  </a:t>
            </a:r>
            <a:r>
              <a:rPr lang="tr-TR" sz="2600" b="1" dirty="0">
                <a:solidFill>
                  <a:srgbClr val="0000CC"/>
                </a:solidFill>
              </a:rPr>
              <a:t>2014 tarihi itibariyle</a:t>
            </a:r>
          </a:p>
          <a:p>
            <a:pPr marL="274320" indent="-274320">
              <a:buClr>
                <a:schemeClr val="accent3"/>
              </a:buClr>
              <a:buFont typeface="Wingdings 2"/>
              <a:buChar char=""/>
              <a:defRPr/>
            </a:pPr>
            <a:endParaRPr lang="tr-TR" sz="2600" b="1" dirty="0">
              <a:solidFill>
                <a:srgbClr val="0000CC"/>
              </a:solidFill>
            </a:endParaRPr>
          </a:p>
          <a:p>
            <a:pPr marL="0" indent="0">
              <a:buNone/>
            </a:pPr>
            <a:endParaRPr lang="tr-TR" sz="2600" dirty="0"/>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1702" y="44624"/>
            <a:ext cx="9001000" cy="952534"/>
          </a:xfrm>
        </p:spPr>
        <p:txBody>
          <a:bodyPr>
            <a:noAutofit/>
          </a:bodyPr>
          <a:lstStyle/>
          <a:p>
            <a:r>
              <a:rPr lang="tr-TR" sz="2000" b="1" dirty="0" smtClean="0">
                <a:solidFill>
                  <a:srgbClr val="0070C0"/>
                </a:solidFill>
                <a:latin typeface="Arial Black" panose="020B0A04020102020204" pitchFamily="34" charset="0"/>
              </a:rPr>
              <a:t>COĞRAFİ  İŞARETLERİN</a:t>
            </a:r>
            <a:br>
              <a:rPr lang="tr-TR" sz="2000" b="1" dirty="0" smtClean="0">
                <a:solidFill>
                  <a:srgbClr val="0070C0"/>
                </a:solidFill>
                <a:latin typeface="Arial Black" panose="020B0A04020102020204" pitchFamily="34" charset="0"/>
              </a:rPr>
            </a:br>
            <a:r>
              <a:rPr lang="tr-TR" sz="2000" b="1" dirty="0" smtClean="0">
                <a:solidFill>
                  <a:srgbClr val="0070C0"/>
                </a:solidFill>
                <a:latin typeface="Arial Black" panose="020B0A04020102020204" pitchFamily="34" charset="0"/>
              </a:rPr>
              <a:t>  ÜRÜN  GRUPLARINA  GÖRE  DAĞILIMI</a:t>
            </a:r>
            <a:endParaRPr lang="fr-FR" sz="2000" b="1" dirty="0">
              <a:solidFill>
                <a:srgbClr val="0070C0"/>
              </a:solidFill>
              <a:latin typeface="Arial Black" panose="020B0A04020102020204" pitchFamily="34" charset="0"/>
            </a:endParaRPr>
          </a:p>
        </p:txBody>
      </p:sp>
      <p:graphicFrame>
        <p:nvGraphicFramePr>
          <p:cNvPr id="4" name="Tablo 3"/>
          <p:cNvGraphicFramePr>
            <a:graphicFrameLocks noGrp="1"/>
          </p:cNvGraphicFramePr>
          <p:nvPr>
            <p:extLst>
              <p:ext uri="{D42A27DB-BD31-4B8C-83A1-F6EECF244321}">
                <p14:modId xmlns:p14="http://schemas.microsoft.com/office/powerpoint/2010/main" val="3656634233"/>
              </p:ext>
            </p:extLst>
          </p:nvPr>
        </p:nvGraphicFramePr>
        <p:xfrm>
          <a:off x="107504" y="1124744"/>
          <a:ext cx="9001000" cy="5056162"/>
        </p:xfrm>
        <a:graphic>
          <a:graphicData uri="http://schemas.openxmlformats.org/drawingml/2006/table">
            <a:tbl>
              <a:tblPr firstRow="1" firstCol="1" bandRow="1" bandCol="1">
                <a:tableStyleId>{5C22544A-7EE6-4342-B048-85BDC9FD1C3A}</a:tableStyleId>
              </a:tblPr>
              <a:tblGrid>
                <a:gridCol w="3272450"/>
                <a:gridCol w="2056819"/>
                <a:gridCol w="996771"/>
                <a:gridCol w="1134937"/>
                <a:gridCol w="1540023"/>
              </a:tblGrid>
              <a:tr h="386151">
                <a:tc gridSpan="5">
                  <a:txBody>
                    <a:bodyPr/>
                    <a:lstStyle/>
                    <a:p>
                      <a:pPr>
                        <a:spcAft>
                          <a:spcPts val="0"/>
                        </a:spcAft>
                      </a:pPr>
                      <a:endParaRPr lang="tr-TR" sz="1200" dirty="0">
                        <a:effectLst/>
                        <a:latin typeface="Cambria"/>
                        <a:ea typeface="MS Mincho"/>
                        <a:cs typeface="Cambria"/>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72300">
                <a:tc rowSpan="2">
                  <a:txBody>
                    <a:bodyPr/>
                    <a:lstStyle/>
                    <a:p>
                      <a:pPr>
                        <a:spcAft>
                          <a:spcPts val="0"/>
                        </a:spcAft>
                      </a:pPr>
                      <a:r>
                        <a:rPr lang="fr-FR" sz="1600" dirty="0">
                          <a:solidFill>
                            <a:srgbClr val="FFFF00"/>
                          </a:solidFill>
                          <a:effectLst/>
                        </a:rPr>
                        <a:t> </a:t>
                      </a:r>
                      <a:endParaRPr lang="tr-TR" sz="1200" dirty="0">
                        <a:solidFill>
                          <a:srgbClr val="FFFF00"/>
                        </a:solidFill>
                        <a:effectLst/>
                      </a:endParaRPr>
                    </a:p>
                    <a:p>
                      <a:pPr>
                        <a:spcAft>
                          <a:spcPts val="0"/>
                        </a:spcAft>
                      </a:pPr>
                      <a:r>
                        <a:rPr lang="tr-TR" sz="2000" b="1" dirty="0" smtClean="0">
                          <a:solidFill>
                            <a:srgbClr val="FFFF00"/>
                          </a:solidFill>
                          <a:effectLst/>
                          <a:latin typeface="+mn-lt"/>
                          <a:ea typeface="+mn-ea"/>
                          <a:cs typeface="+mn-cs"/>
                        </a:rPr>
                        <a:t>ÜRÜN</a:t>
                      </a:r>
                      <a:r>
                        <a:rPr lang="tr-TR" sz="2000" b="1" baseline="0" dirty="0" smtClean="0">
                          <a:solidFill>
                            <a:srgbClr val="FFFF00"/>
                          </a:solidFill>
                          <a:effectLst/>
                          <a:latin typeface="+mn-lt"/>
                          <a:ea typeface="+mn-ea"/>
                          <a:cs typeface="+mn-cs"/>
                        </a:rPr>
                        <a:t>  GRUBU</a:t>
                      </a:r>
                      <a:endParaRPr lang="tr-TR" sz="2000" b="1" dirty="0">
                        <a:solidFill>
                          <a:srgbClr val="FFFF00"/>
                        </a:solidFill>
                        <a:effectLst/>
                        <a:latin typeface="Cambria"/>
                        <a:ea typeface="MS Mincho"/>
                        <a:cs typeface="Cambria"/>
                      </a:endParaRPr>
                    </a:p>
                  </a:txBody>
                  <a:tcPr marL="68580" marR="68580" marT="0" marB="0"/>
                </a:tc>
                <a:tc rowSpan="2">
                  <a:txBody>
                    <a:bodyPr/>
                    <a:lstStyle/>
                    <a:p>
                      <a:pPr algn="ctr">
                        <a:spcAft>
                          <a:spcPts val="0"/>
                        </a:spcAft>
                      </a:pPr>
                      <a:endParaRPr lang="tr-TR" sz="1600" b="1" dirty="0" smtClean="0">
                        <a:solidFill>
                          <a:srgbClr val="0033CC"/>
                        </a:solidFill>
                        <a:effectLst/>
                      </a:endParaRPr>
                    </a:p>
                    <a:p>
                      <a:pPr algn="ctr">
                        <a:spcAft>
                          <a:spcPts val="0"/>
                        </a:spcAft>
                      </a:pPr>
                      <a:r>
                        <a:rPr lang="tr-TR" sz="1800" b="1" dirty="0" smtClean="0">
                          <a:solidFill>
                            <a:srgbClr val="0033CC"/>
                          </a:solidFill>
                          <a:effectLst/>
                        </a:rPr>
                        <a:t>TESCİL</a:t>
                      </a:r>
                      <a:r>
                        <a:rPr lang="tr-TR" sz="1800" b="1" baseline="0" dirty="0" smtClean="0">
                          <a:solidFill>
                            <a:srgbClr val="0033CC"/>
                          </a:solidFill>
                          <a:effectLst/>
                        </a:rPr>
                        <a:t> </a:t>
                      </a:r>
                      <a:r>
                        <a:rPr lang="fr-FR" sz="1800" b="1" dirty="0" smtClean="0">
                          <a:solidFill>
                            <a:srgbClr val="0033CC"/>
                          </a:solidFill>
                          <a:effectLst/>
                        </a:rPr>
                        <a:t> </a:t>
                      </a:r>
                      <a:endParaRPr lang="tr-TR" sz="1800" b="1" dirty="0" smtClean="0">
                        <a:solidFill>
                          <a:srgbClr val="0033CC"/>
                        </a:solidFill>
                        <a:effectLst/>
                      </a:endParaRPr>
                    </a:p>
                    <a:p>
                      <a:pPr algn="ctr">
                        <a:spcAft>
                          <a:spcPts val="0"/>
                        </a:spcAft>
                      </a:pPr>
                      <a:r>
                        <a:rPr lang="tr-TR" sz="1800" b="1" dirty="0" smtClean="0">
                          <a:solidFill>
                            <a:srgbClr val="0033CC"/>
                          </a:solidFill>
                          <a:effectLst/>
                        </a:rPr>
                        <a:t>SAYISI</a:t>
                      </a:r>
                      <a:endParaRPr lang="tr-TR" sz="1800" b="1" dirty="0">
                        <a:solidFill>
                          <a:srgbClr val="0033CC"/>
                        </a:solidFill>
                        <a:effectLst/>
                      </a:endParaRPr>
                    </a:p>
                  </a:txBody>
                  <a:tcPr marL="68580" marR="68580" marT="0" marB="0"/>
                </a:tc>
                <a:tc rowSpan="2">
                  <a:txBody>
                    <a:bodyPr/>
                    <a:lstStyle/>
                    <a:p>
                      <a:pPr algn="ctr">
                        <a:spcAft>
                          <a:spcPts val="0"/>
                        </a:spcAft>
                      </a:pPr>
                      <a:r>
                        <a:rPr lang="fr-FR" sz="1600" b="1" dirty="0">
                          <a:solidFill>
                            <a:srgbClr val="0033CC"/>
                          </a:solidFill>
                          <a:effectLst/>
                        </a:rPr>
                        <a:t> </a:t>
                      </a:r>
                      <a:endParaRPr lang="tr-TR" sz="1200" b="1" dirty="0">
                        <a:solidFill>
                          <a:srgbClr val="0033CC"/>
                        </a:solidFill>
                        <a:effectLst/>
                      </a:endParaRPr>
                    </a:p>
                    <a:p>
                      <a:pPr algn="ctr">
                        <a:spcAft>
                          <a:spcPts val="0"/>
                        </a:spcAft>
                      </a:pPr>
                      <a:endParaRPr lang="tr-TR" sz="1600" b="1" dirty="0" smtClean="0">
                        <a:solidFill>
                          <a:srgbClr val="0033CC"/>
                        </a:solidFill>
                        <a:effectLst/>
                      </a:endParaRPr>
                    </a:p>
                    <a:p>
                      <a:pPr algn="ctr">
                        <a:spcAft>
                          <a:spcPts val="0"/>
                        </a:spcAft>
                      </a:pPr>
                      <a:r>
                        <a:rPr lang="fr-FR" sz="1800" b="1" dirty="0" smtClean="0">
                          <a:solidFill>
                            <a:srgbClr val="0033CC"/>
                          </a:solidFill>
                          <a:effectLst/>
                        </a:rPr>
                        <a:t> </a:t>
                      </a:r>
                      <a:r>
                        <a:rPr lang="fr-FR" sz="1800" b="1" dirty="0">
                          <a:solidFill>
                            <a:srgbClr val="0033CC"/>
                          </a:solidFill>
                          <a:effectLst/>
                        </a:rPr>
                        <a:t>%</a:t>
                      </a:r>
                      <a:endParaRPr lang="tr-TR" sz="1800" b="1" dirty="0">
                        <a:solidFill>
                          <a:srgbClr val="0033CC"/>
                        </a:solidFill>
                        <a:effectLst/>
                        <a:latin typeface="Cambria"/>
                        <a:ea typeface="MS Mincho"/>
                        <a:cs typeface="Cambria"/>
                      </a:endParaRPr>
                    </a:p>
                  </a:txBody>
                  <a:tcPr marL="68580" marR="68580" marT="0" marB="0"/>
                </a:tc>
                <a:tc gridSpan="2">
                  <a:txBody>
                    <a:bodyPr/>
                    <a:lstStyle/>
                    <a:p>
                      <a:pPr algn="ctr">
                        <a:spcAft>
                          <a:spcPts val="0"/>
                        </a:spcAft>
                      </a:pPr>
                      <a:endParaRPr lang="tr-TR" sz="1600" b="1" dirty="0" smtClean="0">
                        <a:solidFill>
                          <a:srgbClr val="0033CC"/>
                        </a:solidFill>
                        <a:effectLst/>
                        <a:latin typeface="+mn-lt"/>
                        <a:ea typeface="+mn-ea"/>
                        <a:cs typeface="+mn-cs"/>
                      </a:endParaRPr>
                    </a:p>
                    <a:p>
                      <a:pPr algn="ctr">
                        <a:spcAft>
                          <a:spcPts val="0"/>
                        </a:spcAft>
                      </a:pPr>
                      <a:r>
                        <a:rPr lang="tr-TR" sz="1800" b="1" dirty="0" smtClean="0">
                          <a:solidFill>
                            <a:srgbClr val="0033CC"/>
                          </a:solidFill>
                          <a:effectLst/>
                          <a:latin typeface="+mn-lt"/>
                          <a:ea typeface="+mn-ea"/>
                          <a:cs typeface="+mn-cs"/>
                        </a:rPr>
                        <a:t>TESCİL</a:t>
                      </a:r>
                      <a:r>
                        <a:rPr lang="tr-TR" sz="1800" b="1" baseline="0" dirty="0" smtClean="0">
                          <a:solidFill>
                            <a:srgbClr val="0033CC"/>
                          </a:solidFill>
                          <a:effectLst/>
                          <a:latin typeface="+mn-lt"/>
                          <a:ea typeface="+mn-ea"/>
                          <a:cs typeface="+mn-cs"/>
                        </a:rPr>
                        <a:t> TİPİ</a:t>
                      </a:r>
                      <a:endParaRPr lang="tr-TR" sz="1800" b="1" dirty="0">
                        <a:solidFill>
                          <a:srgbClr val="0033CC"/>
                        </a:solidFill>
                        <a:effectLst/>
                        <a:latin typeface="Cambria"/>
                        <a:ea typeface="MS Mincho"/>
                        <a:cs typeface="Cambria"/>
                      </a:endParaRPr>
                    </a:p>
                  </a:txBody>
                  <a:tcPr marL="68580" marR="68580" marT="0" marB="0"/>
                </a:tc>
                <a:tc hMerge="1">
                  <a:txBody>
                    <a:bodyPr/>
                    <a:lstStyle/>
                    <a:p>
                      <a:endParaRPr lang="tr-TR"/>
                    </a:p>
                  </a:txBody>
                  <a:tcPr/>
                </a:tc>
              </a:tr>
              <a:tr h="422352">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spcAft>
                          <a:spcPts val="0"/>
                        </a:spcAft>
                      </a:pPr>
                      <a:r>
                        <a:rPr lang="tr-TR" sz="1800" b="1" dirty="0" smtClean="0">
                          <a:solidFill>
                            <a:srgbClr val="0033CC"/>
                          </a:solidFill>
                          <a:effectLst/>
                          <a:latin typeface="+mn-lt"/>
                          <a:ea typeface="+mn-ea"/>
                          <a:cs typeface="+mn-cs"/>
                        </a:rPr>
                        <a:t>MENŞE</a:t>
                      </a:r>
                      <a:endParaRPr lang="tr-TR" sz="18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tr-TR" sz="1800" b="1" dirty="0" smtClean="0">
                          <a:solidFill>
                            <a:srgbClr val="0033CC"/>
                          </a:solidFill>
                          <a:effectLst/>
                          <a:latin typeface="+mn-lt"/>
                          <a:ea typeface="+mn-ea"/>
                          <a:cs typeface="+mn-cs"/>
                        </a:rPr>
                        <a:t>MAHREÇ</a:t>
                      </a:r>
                      <a:endParaRPr lang="tr-TR" sz="1800" b="1" dirty="0">
                        <a:solidFill>
                          <a:srgbClr val="0033CC"/>
                        </a:solidFill>
                        <a:effectLst/>
                        <a:latin typeface="Cambria"/>
                        <a:ea typeface="MS Mincho"/>
                        <a:cs typeface="Cambria"/>
                      </a:endParaRPr>
                    </a:p>
                  </a:txBody>
                  <a:tcPr marL="68580" marR="68580" marT="0" marB="0"/>
                </a:tc>
              </a:tr>
              <a:tr h="386151">
                <a:tc>
                  <a:txBody>
                    <a:bodyPr/>
                    <a:lstStyle/>
                    <a:p>
                      <a:pPr>
                        <a:spcAft>
                          <a:spcPts val="0"/>
                        </a:spcAft>
                      </a:pPr>
                      <a:r>
                        <a:rPr lang="tr-TR" sz="1800" dirty="0" smtClean="0">
                          <a:solidFill>
                            <a:srgbClr val="FFFF00"/>
                          </a:solidFill>
                          <a:effectLst/>
                        </a:rPr>
                        <a:t>Halı</a:t>
                      </a:r>
                      <a:r>
                        <a:rPr lang="tr-TR" sz="1800" baseline="0" dirty="0" smtClean="0">
                          <a:solidFill>
                            <a:srgbClr val="FFFF00"/>
                          </a:solidFill>
                          <a:effectLst/>
                        </a:rPr>
                        <a:t> ve Kilimler</a:t>
                      </a:r>
                      <a:r>
                        <a:rPr lang="fr-FR" sz="1800" dirty="0" smtClean="0">
                          <a:solidFill>
                            <a:srgbClr val="FFFF00"/>
                          </a:solidFill>
                          <a:effectLst/>
                        </a:rPr>
                        <a:t> </a:t>
                      </a:r>
                      <a:endParaRPr lang="tr-TR" sz="1800" dirty="0">
                        <a:solidFill>
                          <a:srgbClr val="FFFF00"/>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27</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a:solidFill>
                            <a:srgbClr val="0033CC"/>
                          </a:solidFill>
                          <a:effectLst/>
                        </a:rPr>
                        <a:t>15,2</a:t>
                      </a:r>
                      <a:endParaRPr lang="tr-TR" sz="1200" b="1">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a:solidFill>
                            <a:srgbClr val="0033CC"/>
                          </a:solidFill>
                          <a:effectLst/>
                        </a:rPr>
                        <a:t>-</a:t>
                      </a:r>
                      <a:endParaRPr lang="tr-TR" sz="1200" b="1">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a:solidFill>
                            <a:srgbClr val="0033CC"/>
                          </a:solidFill>
                          <a:effectLst/>
                        </a:rPr>
                        <a:t>27</a:t>
                      </a:r>
                      <a:endParaRPr lang="tr-TR" sz="1200" b="1">
                        <a:solidFill>
                          <a:srgbClr val="0033CC"/>
                        </a:solidFill>
                        <a:effectLst/>
                        <a:latin typeface="Cambria"/>
                        <a:ea typeface="MS Mincho"/>
                        <a:cs typeface="Cambria"/>
                      </a:endParaRPr>
                    </a:p>
                  </a:txBody>
                  <a:tcPr marL="68580" marR="68580" marT="0" marB="0"/>
                </a:tc>
              </a:tr>
              <a:tr h="386151">
                <a:tc>
                  <a:txBody>
                    <a:bodyPr/>
                    <a:lstStyle/>
                    <a:p>
                      <a:pPr>
                        <a:spcAft>
                          <a:spcPts val="0"/>
                        </a:spcAft>
                      </a:pPr>
                      <a:r>
                        <a:rPr lang="tr-TR" sz="1800" dirty="0" smtClean="0">
                          <a:solidFill>
                            <a:srgbClr val="FFFF00"/>
                          </a:solidFill>
                          <a:effectLst/>
                          <a:latin typeface="+mn-lt"/>
                          <a:ea typeface="+mn-ea"/>
                          <a:cs typeface="+mn-cs"/>
                        </a:rPr>
                        <a:t>Tarımsal</a:t>
                      </a:r>
                      <a:r>
                        <a:rPr lang="tr-TR" sz="1800" baseline="0" dirty="0" smtClean="0">
                          <a:solidFill>
                            <a:srgbClr val="FFFF00"/>
                          </a:solidFill>
                          <a:effectLst/>
                          <a:latin typeface="+mn-lt"/>
                          <a:ea typeface="+mn-ea"/>
                          <a:cs typeface="+mn-cs"/>
                        </a:rPr>
                        <a:t> Ürünler</a:t>
                      </a:r>
                      <a:endParaRPr lang="tr-TR" sz="1800" dirty="0">
                        <a:solidFill>
                          <a:srgbClr val="FFFF00"/>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48</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2</a:t>
                      </a:r>
                      <a:r>
                        <a:rPr lang="tr-TR" sz="1600" b="1" dirty="0" smtClean="0">
                          <a:solidFill>
                            <a:srgbClr val="0033CC"/>
                          </a:solidFill>
                          <a:effectLst/>
                        </a:rPr>
                        <a:t>7</a:t>
                      </a:r>
                      <a:r>
                        <a:rPr lang="fr-FR" sz="1600" b="1" dirty="0" smtClean="0">
                          <a:solidFill>
                            <a:srgbClr val="0033CC"/>
                          </a:solidFill>
                          <a:effectLst/>
                        </a:rPr>
                        <a:t>,</a:t>
                      </a:r>
                      <a:r>
                        <a:rPr lang="tr-TR" sz="1600" b="1" dirty="0" smtClean="0">
                          <a:solidFill>
                            <a:srgbClr val="0033CC"/>
                          </a:solidFill>
                          <a:effectLst/>
                        </a:rPr>
                        <a:t>0</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a:solidFill>
                            <a:srgbClr val="0033CC"/>
                          </a:solidFill>
                          <a:effectLst/>
                        </a:rPr>
                        <a:t>46</a:t>
                      </a:r>
                      <a:endParaRPr lang="tr-TR" sz="1200" b="1">
                        <a:solidFill>
                          <a:srgbClr val="0033CC"/>
                        </a:solidFill>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rPr>
                        <a:t> </a:t>
                      </a:r>
                      <a:r>
                        <a:rPr lang="fr-FR" sz="1600" b="1" dirty="0" smtClean="0">
                          <a:solidFill>
                            <a:srgbClr val="0033CC"/>
                          </a:solidFill>
                          <a:effectLst/>
                        </a:rPr>
                        <a:t>2</a:t>
                      </a:r>
                      <a:endParaRPr lang="tr-TR" sz="1200" b="1" dirty="0">
                        <a:solidFill>
                          <a:srgbClr val="0033CC"/>
                        </a:solidFill>
                        <a:effectLst/>
                        <a:latin typeface="Cambria"/>
                        <a:ea typeface="MS Mincho"/>
                        <a:cs typeface="Cambria"/>
                      </a:endParaRPr>
                    </a:p>
                  </a:txBody>
                  <a:tcPr marL="68580" marR="68580" marT="0" marB="0"/>
                </a:tc>
              </a:tr>
              <a:tr h="386151">
                <a:tc>
                  <a:txBody>
                    <a:bodyPr/>
                    <a:lstStyle/>
                    <a:p>
                      <a:pPr>
                        <a:spcAft>
                          <a:spcPts val="0"/>
                        </a:spcAft>
                      </a:pPr>
                      <a:r>
                        <a:rPr lang="tr-TR" sz="1800" dirty="0" smtClean="0">
                          <a:solidFill>
                            <a:srgbClr val="FFFF00"/>
                          </a:solidFill>
                          <a:effectLst/>
                          <a:latin typeface="+mn-lt"/>
                          <a:ea typeface="+mn-ea"/>
                          <a:cs typeface="+mn-cs"/>
                        </a:rPr>
                        <a:t>Gıda</a:t>
                      </a:r>
                      <a:r>
                        <a:rPr lang="tr-TR" sz="1800" baseline="0" dirty="0" smtClean="0">
                          <a:solidFill>
                            <a:srgbClr val="FFFF00"/>
                          </a:solidFill>
                          <a:effectLst/>
                          <a:latin typeface="+mn-lt"/>
                          <a:ea typeface="+mn-ea"/>
                          <a:cs typeface="+mn-cs"/>
                        </a:rPr>
                        <a:t> Ürünleri</a:t>
                      </a:r>
                      <a:endParaRPr lang="tr-TR" sz="1800" dirty="0">
                        <a:solidFill>
                          <a:srgbClr val="FFFF00"/>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7</a:t>
                      </a:r>
                      <a:r>
                        <a:rPr lang="tr-TR" sz="1600" b="1" dirty="0" smtClean="0">
                          <a:solidFill>
                            <a:srgbClr val="0033CC"/>
                          </a:solidFill>
                          <a:effectLst/>
                        </a:rPr>
                        <a:t>2</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4</a:t>
                      </a:r>
                      <a:r>
                        <a:rPr lang="tr-TR" sz="1600" b="1" dirty="0" smtClean="0">
                          <a:solidFill>
                            <a:srgbClr val="0033CC"/>
                          </a:solidFill>
                          <a:effectLst/>
                        </a:rPr>
                        <a:t>0</a:t>
                      </a:r>
                      <a:r>
                        <a:rPr lang="fr-FR" sz="1600" b="1" dirty="0" smtClean="0">
                          <a:solidFill>
                            <a:srgbClr val="0033CC"/>
                          </a:solidFill>
                          <a:effectLst/>
                        </a:rPr>
                        <a:t>,</a:t>
                      </a:r>
                      <a:r>
                        <a:rPr lang="tr-TR" sz="1600" b="1" dirty="0" smtClean="0">
                          <a:solidFill>
                            <a:srgbClr val="0033CC"/>
                          </a:solidFill>
                          <a:effectLst/>
                        </a:rPr>
                        <a:t>5</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a:solidFill>
                            <a:srgbClr val="0033CC"/>
                          </a:solidFill>
                          <a:effectLst/>
                        </a:rPr>
                        <a:t>11</a:t>
                      </a:r>
                      <a:endParaRPr lang="tr-TR" sz="1200" b="1">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6</a:t>
                      </a:r>
                      <a:r>
                        <a:rPr lang="tr-TR" sz="1600" b="1" dirty="0" smtClean="0">
                          <a:solidFill>
                            <a:srgbClr val="0033CC"/>
                          </a:solidFill>
                          <a:effectLst/>
                        </a:rPr>
                        <a:t>1</a:t>
                      </a:r>
                      <a:endParaRPr lang="tr-TR" sz="1200" b="1" dirty="0">
                        <a:solidFill>
                          <a:srgbClr val="0033CC"/>
                        </a:solidFill>
                        <a:effectLst/>
                        <a:latin typeface="Cambria"/>
                        <a:ea typeface="MS Mincho"/>
                        <a:cs typeface="Cambria"/>
                      </a:endParaRPr>
                    </a:p>
                  </a:txBody>
                  <a:tcPr marL="68580" marR="68580" marT="0" marB="0"/>
                </a:tc>
              </a:tr>
              <a:tr h="386151">
                <a:tc>
                  <a:txBody>
                    <a:bodyPr/>
                    <a:lstStyle/>
                    <a:p>
                      <a:pPr>
                        <a:spcAft>
                          <a:spcPts val="0"/>
                        </a:spcAft>
                      </a:pPr>
                      <a:r>
                        <a:rPr lang="tr-TR" sz="1800" dirty="0" smtClean="0">
                          <a:solidFill>
                            <a:srgbClr val="FFFF00"/>
                          </a:solidFill>
                          <a:effectLst/>
                          <a:latin typeface="+mn-lt"/>
                          <a:ea typeface="+mn-ea"/>
                          <a:cs typeface="+mn-cs"/>
                        </a:rPr>
                        <a:t>Alkollü</a:t>
                      </a:r>
                      <a:r>
                        <a:rPr lang="tr-TR" sz="1800" baseline="0" dirty="0" smtClean="0">
                          <a:solidFill>
                            <a:srgbClr val="FFFF00"/>
                          </a:solidFill>
                          <a:effectLst/>
                          <a:latin typeface="+mn-lt"/>
                          <a:ea typeface="+mn-ea"/>
                          <a:cs typeface="+mn-cs"/>
                        </a:rPr>
                        <a:t> İçkiler</a:t>
                      </a:r>
                      <a:endParaRPr lang="tr-TR" sz="1800" dirty="0">
                        <a:solidFill>
                          <a:srgbClr val="FFFF00"/>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8</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rPr>
                        <a:t> </a:t>
                      </a:r>
                      <a:r>
                        <a:rPr lang="fr-FR" sz="1600" b="1" dirty="0" smtClean="0">
                          <a:solidFill>
                            <a:srgbClr val="0033CC"/>
                          </a:solidFill>
                          <a:effectLst/>
                        </a:rPr>
                        <a:t>4,5</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rPr>
                        <a:t>  </a:t>
                      </a:r>
                      <a:r>
                        <a:rPr lang="fr-FR" sz="1600" b="1" dirty="0" smtClean="0">
                          <a:solidFill>
                            <a:srgbClr val="0033CC"/>
                          </a:solidFill>
                          <a:effectLst/>
                        </a:rPr>
                        <a:t>8</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a:solidFill>
                            <a:srgbClr val="0033CC"/>
                          </a:solidFill>
                          <a:effectLst/>
                        </a:rPr>
                        <a:t>-</a:t>
                      </a:r>
                      <a:endParaRPr lang="tr-TR" sz="1200" b="1">
                        <a:solidFill>
                          <a:srgbClr val="0033CC"/>
                        </a:solidFill>
                        <a:effectLst/>
                        <a:latin typeface="Cambria"/>
                        <a:ea typeface="MS Mincho"/>
                        <a:cs typeface="Cambria"/>
                      </a:endParaRPr>
                    </a:p>
                  </a:txBody>
                  <a:tcPr marL="68580" marR="68580" marT="0" marB="0"/>
                </a:tc>
              </a:tr>
              <a:tr h="386151">
                <a:tc>
                  <a:txBody>
                    <a:bodyPr/>
                    <a:lstStyle/>
                    <a:p>
                      <a:pPr>
                        <a:spcAft>
                          <a:spcPts val="0"/>
                        </a:spcAft>
                      </a:pPr>
                      <a:r>
                        <a:rPr lang="tr-TR" sz="1800" dirty="0" smtClean="0">
                          <a:solidFill>
                            <a:srgbClr val="FFFF00"/>
                          </a:solidFill>
                          <a:effectLst/>
                          <a:latin typeface="+mn-lt"/>
                          <a:ea typeface="+mn-ea"/>
                          <a:cs typeface="+mn-cs"/>
                        </a:rPr>
                        <a:t>Canlı</a:t>
                      </a:r>
                      <a:r>
                        <a:rPr lang="tr-TR" sz="1800" baseline="0" dirty="0" smtClean="0">
                          <a:solidFill>
                            <a:srgbClr val="FFFF00"/>
                          </a:solidFill>
                          <a:effectLst/>
                          <a:latin typeface="+mn-lt"/>
                          <a:ea typeface="+mn-ea"/>
                          <a:cs typeface="+mn-cs"/>
                        </a:rPr>
                        <a:t> Hayvanlar</a:t>
                      </a:r>
                      <a:endParaRPr lang="tr-TR" sz="1800" dirty="0">
                        <a:solidFill>
                          <a:srgbClr val="FFFF00"/>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4</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rPr>
                        <a:t> </a:t>
                      </a:r>
                      <a:r>
                        <a:rPr lang="fr-FR" sz="1600" b="1" dirty="0" smtClean="0">
                          <a:solidFill>
                            <a:srgbClr val="0033CC"/>
                          </a:solidFill>
                          <a:effectLst/>
                        </a:rPr>
                        <a:t>2,</a:t>
                      </a:r>
                      <a:r>
                        <a:rPr lang="tr-TR" sz="1600" b="1" dirty="0" smtClean="0">
                          <a:solidFill>
                            <a:srgbClr val="0033CC"/>
                          </a:solidFill>
                          <a:effectLst/>
                        </a:rPr>
                        <a:t>2</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rPr>
                        <a:t> </a:t>
                      </a:r>
                      <a:r>
                        <a:rPr lang="fr-FR" sz="1600" b="1" dirty="0" smtClean="0">
                          <a:solidFill>
                            <a:srgbClr val="0033CC"/>
                          </a:solidFill>
                          <a:effectLst/>
                        </a:rPr>
                        <a:t>4</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a:solidFill>
                            <a:srgbClr val="0033CC"/>
                          </a:solidFill>
                          <a:effectLst/>
                        </a:rPr>
                        <a:t>-</a:t>
                      </a:r>
                      <a:endParaRPr lang="tr-TR" sz="1200" b="1">
                        <a:solidFill>
                          <a:srgbClr val="0033CC"/>
                        </a:solidFill>
                        <a:effectLst/>
                        <a:latin typeface="Cambria"/>
                        <a:ea typeface="MS Mincho"/>
                        <a:cs typeface="Cambria"/>
                      </a:endParaRPr>
                    </a:p>
                  </a:txBody>
                  <a:tcPr marL="68580" marR="68580" marT="0" marB="0"/>
                </a:tc>
              </a:tr>
              <a:tr h="386151">
                <a:tc>
                  <a:txBody>
                    <a:bodyPr/>
                    <a:lstStyle/>
                    <a:p>
                      <a:pPr>
                        <a:spcAft>
                          <a:spcPts val="0"/>
                        </a:spcAft>
                      </a:pPr>
                      <a:r>
                        <a:rPr lang="tr-TR" sz="1800" dirty="0" smtClean="0">
                          <a:solidFill>
                            <a:srgbClr val="FFFF00"/>
                          </a:solidFill>
                          <a:effectLst/>
                          <a:latin typeface="+mn-lt"/>
                          <a:ea typeface="+mn-ea"/>
                          <a:cs typeface="+mn-cs"/>
                        </a:rPr>
                        <a:t>El</a:t>
                      </a:r>
                      <a:r>
                        <a:rPr lang="tr-TR" sz="1800" baseline="0" dirty="0" smtClean="0">
                          <a:solidFill>
                            <a:srgbClr val="FFFF00"/>
                          </a:solidFill>
                          <a:effectLst/>
                          <a:latin typeface="+mn-lt"/>
                          <a:ea typeface="+mn-ea"/>
                          <a:cs typeface="+mn-cs"/>
                        </a:rPr>
                        <a:t> sanatları Ürünleri</a:t>
                      </a:r>
                      <a:endParaRPr lang="tr-TR" sz="1800" dirty="0">
                        <a:solidFill>
                          <a:srgbClr val="FFFF00"/>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15</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8,</a:t>
                      </a:r>
                      <a:r>
                        <a:rPr lang="tr-TR" sz="1600" b="1" dirty="0" smtClean="0">
                          <a:solidFill>
                            <a:srgbClr val="0033CC"/>
                          </a:solidFill>
                          <a:effectLst/>
                        </a:rPr>
                        <a:t>4</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rPr>
                        <a:t> </a:t>
                      </a:r>
                      <a:r>
                        <a:rPr lang="fr-FR" sz="1600" b="1" dirty="0" smtClean="0">
                          <a:solidFill>
                            <a:srgbClr val="0033CC"/>
                          </a:solidFill>
                          <a:effectLst/>
                        </a:rPr>
                        <a:t>4</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a:solidFill>
                            <a:srgbClr val="0033CC"/>
                          </a:solidFill>
                          <a:effectLst/>
                        </a:rPr>
                        <a:t>11</a:t>
                      </a:r>
                      <a:endParaRPr lang="tr-TR" sz="1200" b="1">
                        <a:solidFill>
                          <a:srgbClr val="0033CC"/>
                        </a:solidFill>
                        <a:effectLst/>
                        <a:latin typeface="Cambria"/>
                        <a:ea typeface="MS Mincho"/>
                        <a:cs typeface="Cambria"/>
                      </a:endParaRPr>
                    </a:p>
                  </a:txBody>
                  <a:tcPr marL="68580" marR="68580" marT="0" marB="0"/>
                </a:tc>
              </a:tr>
              <a:tr h="386151">
                <a:tc>
                  <a:txBody>
                    <a:bodyPr/>
                    <a:lstStyle/>
                    <a:p>
                      <a:pPr>
                        <a:spcAft>
                          <a:spcPts val="0"/>
                        </a:spcAft>
                      </a:pPr>
                      <a:r>
                        <a:rPr lang="tr-TR" sz="1800" dirty="0" smtClean="0">
                          <a:solidFill>
                            <a:srgbClr val="FFFF00"/>
                          </a:solidFill>
                          <a:effectLst/>
                          <a:latin typeface="+mn-lt"/>
                          <a:ea typeface="+mn-ea"/>
                          <a:cs typeface="+mn-cs"/>
                        </a:rPr>
                        <a:t>Diğer</a:t>
                      </a:r>
                      <a:r>
                        <a:rPr lang="tr-TR" sz="1800" baseline="0" dirty="0" smtClean="0">
                          <a:solidFill>
                            <a:srgbClr val="FFFF00"/>
                          </a:solidFill>
                          <a:effectLst/>
                          <a:latin typeface="+mn-lt"/>
                          <a:ea typeface="+mn-ea"/>
                          <a:cs typeface="+mn-cs"/>
                        </a:rPr>
                        <a:t> Ürünler</a:t>
                      </a:r>
                      <a:endParaRPr lang="tr-TR" sz="1800" dirty="0">
                        <a:solidFill>
                          <a:srgbClr val="FFFF00"/>
                        </a:solidFill>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rPr>
                        <a:t> </a:t>
                      </a:r>
                      <a:r>
                        <a:rPr lang="fr-FR" sz="1600" b="1" dirty="0" smtClean="0">
                          <a:solidFill>
                            <a:srgbClr val="0033CC"/>
                          </a:solidFill>
                          <a:effectLst/>
                        </a:rPr>
                        <a:t>4</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2,</a:t>
                      </a:r>
                      <a:r>
                        <a:rPr lang="tr-TR" sz="1600" b="1" dirty="0" smtClean="0">
                          <a:solidFill>
                            <a:srgbClr val="0033CC"/>
                          </a:solidFill>
                          <a:effectLst/>
                        </a:rPr>
                        <a:t>2</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rPr>
                        <a:t> </a:t>
                      </a:r>
                      <a:r>
                        <a:rPr lang="fr-FR" sz="1600" b="1" dirty="0" smtClean="0">
                          <a:solidFill>
                            <a:srgbClr val="0033CC"/>
                          </a:solidFill>
                          <a:effectLst/>
                        </a:rPr>
                        <a:t>4</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a:t>
                      </a:r>
                      <a:endParaRPr lang="tr-TR" sz="1200" b="1" dirty="0">
                        <a:solidFill>
                          <a:srgbClr val="0033CC"/>
                        </a:solidFill>
                        <a:effectLst/>
                        <a:latin typeface="Cambria"/>
                        <a:ea typeface="MS Mincho"/>
                        <a:cs typeface="Cambria"/>
                      </a:endParaRPr>
                    </a:p>
                  </a:txBody>
                  <a:tcPr marL="68580" marR="68580" marT="0" marB="0"/>
                </a:tc>
              </a:tr>
              <a:tr h="386151">
                <a:tc>
                  <a:txBody>
                    <a:bodyPr/>
                    <a:lstStyle/>
                    <a:p>
                      <a:pPr>
                        <a:spcAft>
                          <a:spcPts val="0"/>
                        </a:spcAft>
                      </a:pPr>
                      <a:r>
                        <a:rPr lang="fr-FR" sz="1600" dirty="0" smtClean="0">
                          <a:solidFill>
                            <a:srgbClr val="FFFF00"/>
                          </a:solidFill>
                          <a:effectLst/>
                        </a:rPr>
                        <a:t>TO</a:t>
                      </a:r>
                      <a:r>
                        <a:rPr lang="tr-TR" sz="1600" dirty="0" smtClean="0">
                          <a:solidFill>
                            <a:srgbClr val="FFFF00"/>
                          </a:solidFill>
                          <a:effectLst/>
                        </a:rPr>
                        <a:t>PLAM</a:t>
                      </a:r>
                      <a:endParaRPr lang="tr-TR" sz="1200" dirty="0">
                        <a:solidFill>
                          <a:srgbClr val="FFFF00"/>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17</a:t>
                      </a:r>
                      <a:r>
                        <a:rPr lang="tr-TR" sz="1600" b="1" dirty="0" smtClean="0">
                          <a:solidFill>
                            <a:srgbClr val="0033CC"/>
                          </a:solidFill>
                          <a:effectLst/>
                        </a:rPr>
                        <a:t>8</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100</a:t>
                      </a:r>
                      <a:r>
                        <a:rPr lang="tr-TR" sz="1600" b="1" dirty="0" smtClean="0">
                          <a:solidFill>
                            <a:srgbClr val="0033CC"/>
                          </a:solidFill>
                          <a:effectLst/>
                        </a:rPr>
                        <a:t>,0</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77</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10</a:t>
                      </a:r>
                      <a:r>
                        <a:rPr lang="tr-TR" sz="1600" b="1" dirty="0" smtClean="0">
                          <a:solidFill>
                            <a:srgbClr val="0033CC"/>
                          </a:solidFill>
                          <a:effectLst/>
                        </a:rPr>
                        <a:t>1</a:t>
                      </a:r>
                      <a:endParaRPr lang="tr-TR" sz="1200" b="1" dirty="0">
                        <a:solidFill>
                          <a:srgbClr val="0033CC"/>
                        </a:solidFill>
                        <a:effectLst/>
                        <a:latin typeface="Cambria"/>
                        <a:ea typeface="MS Mincho"/>
                        <a:cs typeface="Cambria"/>
                      </a:endParaRPr>
                    </a:p>
                  </a:txBody>
                  <a:tcPr marL="68580" marR="68580" marT="0" marB="0"/>
                </a:tc>
              </a:tr>
              <a:tr h="386151">
                <a:tc gridSpan="5">
                  <a:txBody>
                    <a:bodyPr/>
                    <a:lstStyle/>
                    <a:p>
                      <a:pPr>
                        <a:spcAft>
                          <a:spcPts val="0"/>
                        </a:spcAft>
                      </a:pPr>
                      <a:r>
                        <a:rPr lang="tr-TR" sz="1800" b="1" dirty="0" smtClean="0">
                          <a:solidFill>
                            <a:srgbClr val="FFFF00"/>
                          </a:solidFill>
                          <a:effectLst/>
                        </a:rPr>
                        <a:t>Kaynak</a:t>
                      </a:r>
                      <a:r>
                        <a:rPr lang="tr-TR" sz="1800" b="1" baseline="0" dirty="0" smtClean="0">
                          <a:solidFill>
                            <a:srgbClr val="FFFF00"/>
                          </a:solidFill>
                          <a:effectLst/>
                        </a:rPr>
                        <a:t> </a:t>
                      </a:r>
                      <a:r>
                        <a:rPr lang="fr-FR" sz="1800" b="1" dirty="0" smtClean="0">
                          <a:solidFill>
                            <a:srgbClr val="FFFF00"/>
                          </a:solidFill>
                          <a:effectLst/>
                        </a:rPr>
                        <a:t>:</a:t>
                      </a:r>
                      <a:r>
                        <a:rPr lang="tr-TR" sz="1800" b="1" dirty="0" smtClean="0">
                          <a:solidFill>
                            <a:srgbClr val="FFFF00"/>
                          </a:solidFill>
                          <a:effectLst/>
                        </a:rPr>
                        <a:t> TPE</a:t>
                      </a:r>
                      <a:r>
                        <a:rPr lang="tr-TR" sz="1800" b="1" baseline="0" dirty="0" smtClean="0">
                          <a:solidFill>
                            <a:srgbClr val="FFFF00"/>
                          </a:solidFill>
                          <a:effectLst/>
                        </a:rPr>
                        <a:t> verilerine dayanarak  tarafımızdan  hazırlanmıştır</a:t>
                      </a:r>
                      <a:r>
                        <a:rPr lang="fr-FR" sz="1800" b="1" dirty="0" smtClean="0">
                          <a:solidFill>
                            <a:srgbClr val="FFFF00"/>
                          </a:solidFill>
                          <a:effectLst/>
                        </a:rPr>
                        <a:t> (</a:t>
                      </a:r>
                      <a:r>
                        <a:rPr lang="tr-TR" sz="1800" b="1" dirty="0" smtClean="0">
                          <a:solidFill>
                            <a:srgbClr val="FFFF00"/>
                          </a:solidFill>
                          <a:effectLst/>
                        </a:rPr>
                        <a:t>15</a:t>
                      </a:r>
                      <a:r>
                        <a:rPr lang="tr-TR" sz="1800" b="1" baseline="0" dirty="0" smtClean="0">
                          <a:solidFill>
                            <a:srgbClr val="FFFF00"/>
                          </a:solidFill>
                          <a:effectLst/>
                        </a:rPr>
                        <a:t>  Ağustos  </a:t>
                      </a:r>
                      <a:r>
                        <a:rPr lang="fr-FR" sz="1800" b="1" dirty="0" smtClean="0">
                          <a:solidFill>
                            <a:srgbClr val="FFFF00"/>
                          </a:solidFill>
                          <a:effectLst/>
                        </a:rPr>
                        <a:t>2014</a:t>
                      </a:r>
                      <a:r>
                        <a:rPr lang="fr-FR" sz="1800" b="1" dirty="0">
                          <a:solidFill>
                            <a:srgbClr val="FFFF00"/>
                          </a:solidFill>
                          <a:effectLst/>
                        </a:rPr>
                        <a:t>)</a:t>
                      </a:r>
                      <a:endParaRPr lang="tr-TR" sz="1800" b="1" dirty="0">
                        <a:solidFill>
                          <a:srgbClr val="FFFF00"/>
                        </a:solidFill>
                        <a:effectLst/>
                        <a:latin typeface="Cambria"/>
                        <a:ea typeface="MS Mincho"/>
                        <a:cs typeface="Cambria"/>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val="200594309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16632"/>
            <a:ext cx="8964488" cy="1728192"/>
          </a:xfrm>
        </p:spPr>
        <p:txBody>
          <a:bodyPr>
            <a:noAutofit/>
          </a:bodyPr>
          <a:lstStyle/>
          <a:p>
            <a:pPr algn="ctr">
              <a:spcAft>
                <a:spcPts val="0"/>
              </a:spcAft>
            </a:pPr>
            <a:r>
              <a:rPr lang="tr-TR" sz="1800" b="1" dirty="0" smtClean="0">
                <a:solidFill>
                  <a:srgbClr val="0070C0"/>
                </a:solidFill>
                <a:latin typeface="Arial Black" panose="020B0A04020102020204" pitchFamily="34" charset="0"/>
                <a:ea typeface="Verdana" panose="020B0604030504040204" pitchFamily="34" charset="0"/>
                <a:cs typeface="Verdana" panose="020B0604030504040204" pitchFamily="34" charset="0"/>
              </a:rPr>
              <a:t>TESCİLLİ </a:t>
            </a:r>
            <a:br>
              <a:rPr lang="tr-TR" sz="1800" b="1" dirty="0" smtClean="0">
                <a:solidFill>
                  <a:srgbClr val="0070C0"/>
                </a:solidFill>
                <a:latin typeface="Arial Black" panose="020B0A04020102020204" pitchFamily="34" charset="0"/>
                <a:ea typeface="Verdana" panose="020B0604030504040204" pitchFamily="34" charset="0"/>
                <a:cs typeface="Verdana" panose="020B0604030504040204" pitchFamily="34" charset="0"/>
              </a:rPr>
            </a:br>
            <a:r>
              <a:rPr lang="tr-TR" sz="1800" b="1" dirty="0" smtClean="0">
                <a:solidFill>
                  <a:srgbClr val="0070C0"/>
                </a:solidFill>
                <a:latin typeface="Arial Black" panose="020B0A04020102020204" pitchFamily="34" charset="0"/>
                <a:ea typeface="Verdana" panose="020B0604030504040204" pitchFamily="34" charset="0"/>
                <a:cs typeface="Verdana" panose="020B0604030504040204" pitchFamily="34" charset="0"/>
              </a:rPr>
              <a:t> TARIM VE GIDA ÜRÜNLERİNİN</a:t>
            </a:r>
            <a:br>
              <a:rPr lang="tr-TR" sz="1800" b="1" dirty="0" smtClean="0">
                <a:solidFill>
                  <a:srgbClr val="0070C0"/>
                </a:solidFill>
                <a:latin typeface="Arial Black" panose="020B0A04020102020204" pitchFamily="34" charset="0"/>
                <a:ea typeface="Verdana" panose="020B0604030504040204" pitchFamily="34" charset="0"/>
                <a:cs typeface="Verdana" panose="020B0604030504040204" pitchFamily="34" charset="0"/>
              </a:rPr>
            </a:br>
            <a:r>
              <a:rPr lang="tr-TR" sz="1800" b="1" dirty="0" smtClean="0">
                <a:solidFill>
                  <a:srgbClr val="0070C0"/>
                </a:solidFill>
                <a:latin typeface="Arial Black" panose="020B0A04020102020204" pitchFamily="34" charset="0"/>
                <a:ea typeface="Verdana" panose="020B0604030504040204" pitchFamily="34" charset="0"/>
                <a:cs typeface="Verdana" panose="020B0604030504040204" pitchFamily="34" charset="0"/>
              </a:rPr>
              <a:t>ÜRÜN GRUPLARINA GÖRE </a:t>
            </a:r>
            <a:br>
              <a:rPr lang="tr-TR" sz="1800" b="1" dirty="0" smtClean="0">
                <a:solidFill>
                  <a:srgbClr val="0070C0"/>
                </a:solidFill>
                <a:latin typeface="Arial Black" panose="020B0A04020102020204" pitchFamily="34" charset="0"/>
                <a:ea typeface="Verdana" panose="020B0604030504040204" pitchFamily="34" charset="0"/>
                <a:cs typeface="Verdana" panose="020B0604030504040204" pitchFamily="34" charset="0"/>
              </a:rPr>
            </a:br>
            <a:r>
              <a:rPr lang="tr-TR" sz="1800" b="1" dirty="0" smtClean="0">
                <a:solidFill>
                  <a:srgbClr val="0070C0"/>
                </a:solidFill>
                <a:latin typeface="Arial Black" panose="020B0A04020102020204" pitchFamily="34" charset="0"/>
                <a:ea typeface="Verdana" panose="020B0604030504040204" pitchFamily="34" charset="0"/>
                <a:cs typeface="Verdana" panose="020B0604030504040204" pitchFamily="34" charset="0"/>
              </a:rPr>
              <a:t>DAĞILIMI </a:t>
            </a:r>
            <a:endParaRPr lang="tr-TR" sz="1800" b="1" dirty="0">
              <a:solidFill>
                <a:srgbClr val="0033CC"/>
              </a:solidFill>
              <a:effectLst/>
              <a:latin typeface="Arial Black" panose="020B0A04020102020204" pitchFamily="34" charset="0"/>
              <a:ea typeface="Verdana" panose="020B0604030504040204" pitchFamily="34" charset="0"/>
              <a:cs typeface="Verdana" panose="020B0604030504040204" pitchFamily="34" charset="0"/>
            </a:endParaRPr>
          </a:p>
        </p:txBody>
      </p:sp>
      <p:graphicFrame>
        <p:nvGraphicFramePr>
          <p:cNvPr id="4" name="Tablo 3"/>
          <p:cNvGraphicFramePr>
            <a:graphicFrameLocks noGrp="1"/>
          </p:cNvGraphicFramePr>
          <p:nvPr>
            <p:extLst>
              <p:ext uri="{D42A27DB-BD31-4B8C-83A1-F6EECF244321}">
                <p14:modId xmlns:p14="http://schemas.microsoft.com/office/powerpoint/2010/main" val="1945280966"/>
              </p:ext>
            </p:extLst>
          </p:nvPr>
        </p:nvGraphicFramePr>
        <p:xfrm>
          <a:off x="251520" y="1999557"/>
          <a:ext cx="8729869" cy="3883525"/>
        </p:xfrm>
        <a:graphic>
          <a:graphicData uri="http://schemas.openxmlformats.org/drawingml/2006/table">
            <a:tbl>
              <a:tblPr firstRow="1" firstCol="1" bandRow="1" bandCol="1">
                <a:tableStyleId>{5C22544A-7EE6-4342-B048-85BDC9FD1C3A}</a:tableStyleId>
              </a:tblPr>
              <a:tblGrid>
                <a:gridCol w="4873569"/>
                <a:gridCol w="2095246"/>
                <a:gridCol w="758769"/>
                <a:gridCol w="536512"/>
                <a:gridCol w="465773"/>
              </a:tblGrid>
              <a:tr h="299110">
                <a:tc gridSpan="5">
                  <a:txBody>
                    <a:bodyPr/>
                    <a:lstStyle/>
                    <a:p>
                      <a:pPr>
                        <a:spcAft>
                          <a:spcPts val="0"/>
                        </a:spcAft>
                      </a:pPr>
                      <a:endParaRPr lang="tr-TR" sz="1200" dirty="0">
                        <a:effectLst/>
                        <a:latin typeface="Cambria"/>
                        <a:ea typeface="MS Mincho"/>
                        <a:cs typeface="Cambria"/>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98221">
                <a:tc>
                  <a:txBody>
                    <a:bodyPr/>
                    <a:lstStyle/>
                    <a:p>
                      <a:pPr>
                        <a:spcAft>
                          <a:spcPts val="0"/>
                        </a:spcAft>
                      </a:pPr>
                      <a:r>
                        <a:rPr lang="fr-FR" sz="1600" dirty="0">
                          <a:effectLst/>
                        </a:rPr>
                        <a:t> </a:t>
                      </a:r>
                      <a:endParaRPr lang="tr-TR" sz="1200" dirty="0">
                        <a:effectLst/>
                      </a:endParaRPr>
                    </a:p>
                    <a:p>
                      <a:pPr>
                        <a:spcAft>
                          <a:spcPts val="0"/>
                        </a:spcAft>
                      </a:pPr>
                      <a:r>
                        <a:rPr lang="tr-TR" sz="1600" dirty="0" smtClean="0">
                          <a:solidFill>
                            <a:srgbClr val="FFFF00"/>
                          </a:solidFill>
                          <a:effectLst/>
                          <a:latin typeface="Arial Black" panose="020B0A04020102020204" pitchFamily="34" charset="0"/>
                        </a:rPr>
                        <a:t> ÜRÜN GRUPLARI</a:t>
                      </a:r>
                      <a:endParaRPr lang="tr-TR" sz="1600" dirty="0">
                        <a:solidFill>
                          <a:srgbClr val="FFFF00"/>
                        </a:solidFill>
                        <a:effectLst/>
                        <a:latin typeface="Arial Black" panose="020B0A04020102020204" pitchFamily="34" charset="0"/>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rPr>
                        <a:t> </a:t>
                      </a:r>
                      <a:r>
                        <a:rPr lang="tr-TR" sz="1400" b="1" dirty="0" smtClean="0">
                          <a:solidFill>
                            <a:srgbClr val="0033CC"/>
                          </a:solidFill>
                          <a:effectLst/>
                          <a:latin typeface="Arial Black" panose="020B0A04020102020204" pitchFamily="34" charset="0"/>
                        </a:rPr>
                        <a:t>TESCİL </a:t>
                      </a:r>
                    </a:p>
                    <a:p>
                      <a:pPr algn="ctr">
                        <a:spcAft>
                          <a:spcPts val="0"/>
                        </a:spcAft>
                      </a:pPr>
                      <a:r>
                        <a:rPr lang="tr-TR" sz="1400" b="1" dirty="0" smtClean="0">
                          <a:solidFill>
                            <a:srgbClr val="0033CC"/>
                          </a:solidFill>
                          <a:effectLst/>
                          <a:latin typeface="Arial Black" panose="020B0A04020102020204" pitchFamily="34" charset="0"/>
                        </a:rPr>
                        <a:t>SAYISI</a:t>
                      </a:r>
                      <a:endParaRPr lang="tr-TR" sz="1400" b="1" dirty="0">
                        <a:solidFill>
                          <a:srgbClr val="0033CC"/>
                        </a:solidFill>
                        <a:effectLst/>
                        <a:latin typeface="Arial Black" panose="020B0A04020102020204" pitchFamily="34" charset="0"/>
                        <a:ea typeface="MS Mincho"/>
                        <a:cs typeface="Cambria"/>
                      </a:endParaRPr>
                    </a:p>
                  </a:txBody>
                  <a:tcPr marL="68580" marR="68580" marT="0" marB="0"/>
                </a:tc>
                <a:tc>
                  <a:txBody>
                    <a:bodyPr/>
                    <a:lstStyle/>
                    <a:p>
                      <a:pPr>
                        <a:spcAft>
                          <a:spcPts val="0"/>
                        </a:spcAft>
                      </a:pPr>
                      <a:r>
                        <a:rPr lang="fr-FR" sz="1600" b="1" dirty="0">
                          <a:solidFill>
                            <a:srgbClr val="0033CC"/>
                          </a:solidFill>
                          <a:effectLst/>
                        </a:rPr>
                        <a:t> </a:t>
                      </a:r>
                      <a:endParaRPr lang="tr-TR" sz="1200" b="1" dirty="0">
                        <a:solidFill>
                          <a:srgbClr val="0033CC"/>
                        </a:solidFill>
                        <a:effectLst/>
                      </a:endParaRPr>
                    </a:p>
                    <a:p>
                      <a:pPr algn="ctr">
                        <a:spcAft>
                          <a:spcPts val="0"/>
                        </a:spcAft>
                      </a:pPr>
                      <a:r>
                        <a:rPr lang="fr-FR" sz="1600" b="1" dirty="0" smtClean="0">
                          <a:solidFill>
                            <a:srgbClr val="0033CC"/>
                          </a:solidFill>
                          <a:effectLst/>
                        </a:rPr>
                        <a:t>%</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tr-TR" sz="1200" b="1" dirty="0" smtClean="0">
                          <a:solidFill>
                            <a:srgbClr val="0033CC"/>
                          </a:solidFill>
                          <a:effectLst/>
                          <a:latin typeface="+mj-lt"/>
                        </a:rPr>
                        <a:t>MEN</a:t>
                      </a:r>
                    </a:p>
                    <a:p>
                      <a:pPr algn="ctr">
                        <a:spcAft>
                          <a:spcPts val="0"/>
                        </a:spcAft>
                      </a:pPr>
                      <a:r>
                        <a:rPr lang="tr-TR" sz="1200" b="1" dirty="0" smtClean="0">
                          <a:solidFill>
                            <a:srgbClr val="0033CC"/>
                          </a:solidFill>
                          <a:effectLst/>
                          <a:latin typeface="+mj-lt"/>
                        </a:rPr>
                        <a:t>ŞE</a:t>
                      </a:r>
                      <a:r>
                        <a:rPr lang="fr-FR" sz="1200" b="1" dirty="0">
                          <a:solidFill>
                            <a:srgbClr val="0033CC"/>
                          </a:solidFill>
                          <a:effectLst/>
                          <a:latin typeface="+mj-lt"/>
                        </a:rPr>
                        <a:t> </a:t>
                      </a:r>
                      <a:endParaRPr lang="tr-TR" sz="1200" b="1" dirty="0">
                        <a:solidFill>
                          <a:srgbClr val="0033CC"/>
                        </a:solidFill>
                        <a:effectLst/>
                        <a:latin typeface="+mj-lt"/>
                      </a:endParaRPr>
                    </a:p>
                    <a:p>
                      <a:pPr>
                        <a:spcAft>
                          <a:spcPts val="0"/>
                        </a:spcAft>
                      </a:pPr>
                      <a:r>
                        <a:rPr lang="tr-TR" sz="1200" b="1" dirty="0" smtClean="0">
                          <a:solidFill>
                            <a:srgbClr val="0033CC"/>
                          </a:solidFill>
                          <a:effectLst/>
                          <a:latin typeface="+mj-lt"/>
                          <a:ea typeface="MS Mincho"/>
                          <a:cs typeface="Cambria"/>
                        </a:rPr>
                        <a:t> </a:t>
                      </a:r>
                      <a:endParaRPr lang="tr-TR" sz="1200" b="1" dirty="0">
                        <a:solidFill>
                          <a:srgbClr val="0033CC"/>
                        </a:solidFill>
                        <a:effectLst/>
                        <a:latin typeface="+mj-lt"/>
                        <a:ea typeface="MS Mincho"/>
                        <a:cs typeface="Cambria"/>
                      </a:endParaRPr>
                    </a:p>
                  </a:txBody>
                  <a:tcPr marL="68580" marR="68580" marT="0" marB="0"/>
                </a:tc>
                <a:tc>
                  <a:txBody>
                    <a:bodyPr/>
                    <a:lstStyle/>
                    <a:p>
                      <a:pPr algn="ctr">
                        <a:spcAft>
                          <a:spcPts val="0"/>
                        </a:spcAft>
                      </a:pPr>
                      <a:r>
                        <a:rPr lang="tr-TR" sz="1200" b="1" dirty="0" smtClean="0">
                          <a:solidFill>
                            <a:srgbClr val="0033CC"/>
                          </a:solidFill>
                          <a:effectLst/>
                          <a:latin typeface="+mj-lt"/>
                          <a:ea typeface="MS Mincho"/>
                          <a:cs typeface="Cambria"/>
                        </a:rPr>
                        <a:t>MAH</a:t>
                      </a:r>
                    </a:p>
                    <a:p>
                      <a:pPr algn="ctr">
                        <a:spcAft>
                          <a:spcPts val="0"/>
                        </a:spcAft>
                      </a:pPr>
                      <a:r>
                        <a:rPr lang="tr-TR" sz="1200" b="1" dirty="0" smtClean="0">
                          <a:solidFill>
                            <a:srgbClr val="0033CC"/>
                          </a:solidFill>
                          <a:effectLst/>
                          <a:latin typeface="+mj-lt"/>
                          <a:ea typeface="MS Mincho"/>
                          <a:cs typeface="Cambria"/>
                        </a:rPr>
                        <a:t>REÇ</a:t>
                      </a:r>
                      <a:endParaRPr lang="tr-TR" sz="1200" b="1" dirty="0">
                        <a:solidFill>
                          <a:srgbClr val="0033CC"/>
                        </a:solidFill>
                        <a:effectLst/>
                        <a:latin typeface="+mj-lt"/>
                        <a:ea typeface="MS Mincho"/>
                        <a:cs typeface="Cambria"/>
                      </a:endParaRPr>
                    </a:p>
                  </a:txBody>
                  <a:tcPr marL="68580" marR="68580" marT="0" marB="0"/>
                </a:tc>
              </a:tr>
              <a:tr h="299110">
                <a:tc>
                  <a:txBody>
                    <a:bodyPr/>
                    <a:lstStyle/>
                    <a:p>
                      <a:pPr>
                        <a:spcAft>
                          <a:spcPts val="0"/>
                        </a:spcAft>
                      </a:pPr>
                      <a:r>
                        <a:rPr lang="tr-TR" sz="1800" dirty="0" smtClean="0">
                          <a:solidFill>
                            <a:srgbClr val="FFFF00"/>
                          </a:solidFill>
                          <a:effectLst/>
                        </a:rPr>
                        <a:t> Meyve,</a:t>
                      </a:r>
                      <a:r>
                        <a:rPr lang="tr-TR" sz="1800" baseline="0" dirty="0" smtClean="0">
                          <a:solidFill>
                            <a:srgbClr val="FFFF00"/>
                          </a:solidFill>
                          <a:effectLst/>
                        </a:rPr>
                        <a:t> sebze ve tahıllar</a:t>
                      </a:r>
                      <a:endParaRPr lang="tr-TR" sz="1800" dirty="0">
                        <a:solidFill>
                          <a:srgbClr val="FFFF00"/>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48</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40,</a:t>
                      </a:r>
                      <a:r>
                        <a:rPr lang="tr-TR" sz="1600" b="1" dirty="0" smtClean="0">
                          <a:solidFill>
                            <a:srgbClr val="0033CC"/>
                          </a:solidFill>
                          <a:effectLst/>
                        </a:rPr>
                        <a:t>1</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46</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a:solidFill>
                            <a:srgbClr val="0033CC"/>
                          </a:solidFill>
                          <a:effectLst/>
                        </a:rPr>
                        <a:t>2</a:t>
                      </a:r>
                      <a:endParaRPr lang="tr-TR" sz="1200" b="1">
                        <a:solidFill>
                          <a:srgbClr val="0033CC"/>
                        </a:solidFill>
                        <a:effectLst/>
                        <a:latin typeface="Cambria"/>
                        <a:ea typeface="MS Mincho"/>
                        <a:cs typeface="Cambria"/>
                      </a:endParaRPr>
                    </a:p>
                  </a:txBody>
                  <a:tcPr marL="68580" marR="68580" marT="0" marB="0"/>
                </a:tc>
              </a:tr>
              <a:tr h="299110">
                <a:tc>
                  <a:txBody>
                    <a:bodyPr/>
                    <a:lstStyle/>
                    <a:p>
                      <a:pPr>
                        <a:spcAft>
                          <a:spcPts val="0"/>
                        </a:spcAft>
                      </a:pPr>
                      <a:r>
                        <a:rPr lang="tr-TR" sz="1800" dirty="0" smtClean="0">
                          <a:solidFill>
                            <a:srgbClr val="FFFF00"/>
                          </a:solidFill>
                          <a:effectLst/>
                          <a:latin typeface="Cambria"/>
                          <a:ea typeface="MS Mincho"/>
                          <a:cs typeface="Cambria"/>
                        </a:rPr>
                        <a:t> Peynirler</a:t>
                      </a:r>
                      <a:endParaRPr lang="tr-TR" sz="1800" dirty="0">
                        <a:solidFill>
                          <a:srgbClr val="FFFF00"/>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7</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5,</a:t>
                      </a:r>
                      <a:r>
                        <a:rPr lang="tr-TR" sz="1600" b="1" dirty="0" smtClean="0">
                          <a:solidFill>
                            <a:srgbClr val="0033CC"/>
                          </a:solidFill>
                          <a:effectLst/>
                        </a:rPr>
                        <a:t>8</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a:solidFill>
                            <a:srgbClr val="0033CC"/>
                          </a:solidFill>
                          <a:effectLst/>
                        </a:rPr>
                        <a:t>3</a:t>
                      </a:r>
                      <a:endParaRPr lang="tr-TR" sz="1200" b="1">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a:solidFill>
                            <a:srgbClr val="0033CC"/>
                          </a:solidFill>
                          <a:effectLst/>
                        </a:rPr>
                        <a:t>4</a:t>
                      </a:r>
                      <a:endParaRPr lang="tr-TR" sz="1200" b="1">
                        <a:solidFill>
                          <a:srgbClr val="0033CC"/>
                        </a:solidFill>
                        <a:effectLst/>
                        <a:latin typeface="Cambria"/>
                        <a:ea typeface="MS Mincho"/>
                        <a:cs typeface="Cambria"/>
                      </a:endParaRPr>
                    </a:p>
                  </a:txBody>
                  <a:tcPr marL="68580" marR="68580" marT="0" marB="0"/>
                </a:tc>
              </a:tr>
              <a:tr h="299110">
                <a:tc>
                  <a:txBody>
                    <a:bodyPr/>
                    <a:lstStyle/>
                    <a:p>
                      <a:pPr>
                        <a:spcAft>
                          <a:spcPts val="0"/>
                        </a:spcAft>
                      </a:pPr>
                      <a:r>
                        <a:rPr lang="tr-TR" sz="1800" dirty="0" smtClean="0">
                          <a:solidFill>
                            <a:srgbClr val="FFFF00"/>
                          </a:solidFill>
                          <a:effectLst/>
                        </a:rPr>
                        <a:t> Zeytin yağları</a:t>
                      </a:r>
                      <a:endParaRPr lang="tr-TR" sz="1800" dirty="0">
                        <a:solidFill>
                          <a:srgbClr val="FFFF00"/>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4</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3,</a:t>
                      </a:r>
                      <a:r>
                        <a:rPr lang="tr-TR" sz="1600" b="1" dirty="0" smtClean="0">
                          <a:solidFill>
                            <a:srgbClr val="0033CC"/>
                          </a:solidFill>
                          <a:effectLst/>
                        </a:rPr>
                        <a:t>3</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a:solidFill>
                            <a:srgbClr val="0033CC"/>
                          </a:solidFill>
                          <a:effectLst/>
                        </a:rPr>
                        <a:t>3</a:t>
                      </a:r>
                      <a:endParaRPr lang="tr-TR" sz="1200" b="1">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a:solidFill>
                            <a:srgbClr val="0033CC"/>
                          </a:solidFill>
                          <a:effectLst/>
                        </a:rPr>
                        <a:t>1</a:t>
                      </a:r>
                      <a:endParaRPr lang="tr-TR" sz="1200" b="1">
                        <a:solidFill>
                          <a:srgbClr val="0033CC"/>
                        </a:solidFill>
                        <a:effectLst/>
                        <a:latin typeface="Cambria"/>
                        <a:ea typeface="MS Mincho"/>
                        <a:cs typeface="Cambria"/>
                      </a:endParaRPr>
                    </a:p>
                  </a:txBody>
                  <a:tcPr marL="68580" marR="68580" marT="0" marB="0"/>
                </a:tc>
              </a:tr>
              <a:tr h="299110">
                <a:tc>
                  <a:txBody>
                    <a:bodyPr/>
                    <a:lstStyle/>
                    <a:p>
                      <a:pPr>
                        <a:spcAft>
                          <a:spcPts val="0"/>
                        </a:spcAft>
                      </a:pPr>
                      <a:r>
                        <a:rPr lang="tr-TR" sz="1800" baseline="0" dirty="0" smtClean="0">
                          <a:solidFill>
                            <a:srgbClr val="FFFF00"/>
                          </a:solidFill>
                          <a:effectLst/>
                          <a:latin typeface="+mn-lt"/>
                          <a:ea typeface="+mn-ea"/>
                          <a:cs typeface="+mn-cs"/>
                        </a:rPr>
                        <a:t> Et  bazlı ürünler</a:t>
                      </a:r>
                      <a:endParaRPr lang="tr-TR" sz="1800" dirty="0">
                        <a:solidFill>
                          <a:srgbClr val="FFFF00"/>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5</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a:solidFill>
                            <a:srgbClr val="0033CC"/>
                          </a:solidFill>
                          <a:effectLst/>
                        </a:rPr>
                        <a:t>4,2</a:t>
                      </a:r>
                      <a:endParaRPr lang="tr-TR" sz="1200" b="1">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a:solidFill>
                            <a:srgbClr val="0033CC"/>
                          </a:solidFill>
                          <a:effectLst/>
                        </a:rPr>
                        <a:t>3</a:t>
                      </a:r>
                      <a:endParaRPr lang="tr-TR" sz="1200" b="1">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a:solidFill>
                            <a:srgbClr val="0033CC"/>
                          </a:solidFill>
                          <a:effectLst/>
                        </a:rPr>
                        <a:t>2</a:t>
                      </a:r>
                      <a:endParaRPr lang="tr-TR" sz="1200" b="1">
                        <a:solidFill>
                          <a:srgbClr val="0033CC"/>
                        </a:solidFill>
                        <a:effectLst/>
                        <a:latin typeface="Cambria"/>
                        <a:ea typeface="MS Mincho"/>
                        <a:cs typeface="Cambria"/>
                      </a:endParaRPr>
                    </a:p>
                  </a:txBody>
                  <a:tcPr marL="68580" marR="68580" marT="0" marB="0"/>
                </a:tc>
              </a:tr>
              <a:tr h="343784">
                <a:tc>
                  <a:txBody>
                    <a:bodyPr/>
                    <a:lstStyle/>
                    <a:p>
                      <a:pPr>
                        <a:spcAft>
                          <a:spcPts val="0"/>
                        </a:spcAft>
                      </a:pPr>
                      <a:r>
                        <a:rPr lang="tr-TR" sz="1800" dirty="0" smtClean="0">
                          <a:solidFill>
                            <a:srgbClr val="FFFF00"/>
                          </a:solidFill>
                          <a:effectLst/>
                        </a:rPr>
                        <a:t> Şekerleme, fırın ve pastacılık  ürünleri</a:t>
                      </a:r>
                      <a:endParaRPr lang="tr-TR" sz="1800" dirty="0">
                        <a:solidFill>
                          <a:srgbClr val="FFFF00"/>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25</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2</a:t>
                      </a:r>
                      <a:r>
                        <a:rPr lang="tr-TR" sz="1600" b="1" dirty="0" smtClean="0">
                          <a:solidFill>
                            <a:srgbClr val="0033CC"/>
                          </a:solidFill>
                          <a:effectLst/>
                        </a:rPr>
                        <a:t>0</a:t>
                      </a:r>
                      <a:r>
                        <a:rPr lang="fr-FR" sz="1600" b="1" dirty="0" smtClean="0">
                          <a:solidFill>
                            <a:srgbClr val="0033CC"/>
                          </a:solidFill>
                          <a:effectLst/>
                        </a:rPr>
                        <a:t>,</a:t>
                      </a:r>
                      <a:r>
                        <a:rPr lang="tr-TR" sz="1600" b="1" dirty="0" smtClean="0">
                          <a:solidFill>
                            <a:srgbClr val="0033CC"/>
                          </a:solidFill>
                          <a:effectLst/>
                        </a:rPr>
                        <a:t>8</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a:solidFill>
                            <a:srgbClr val="0033CC"/>
                          </a:solidFill>
                          <a:effectLst/>
                        </a:rPr>
                        <a:t>4</a:t>
                      </a:r>
                      <a:endParaRPr lang="tr-TR" sz="1200" b="1">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a:solidFill>
                            <a:srgbClr val="0033CC"/>
                          </a:solidFill>
                          <a:effectLst/>
                        </a:rPr>
                        <a:t>21</a:t>
                      </a:r>
                      <a:endParaRPr lang="tr-TR" sz="1200" b="1">
                        <a:solidFill>
                          <a:srgbClr val="0033CC"/>
                        </a:solidFill>
                        <a:effectLst/>
                        <a:latin typeface="Cambria"/>
                        <a:ea typeface="MS Mincho"/>
                        <a:cs typeface="Cambria"/>
                      </a:endParaRPr>
                    </a:p>
                  </a:txBody>
                  <a:tcPr marL="68580" marR="68580" marT="0" marB="0"/>
                </a:tc>
              </a:tr>
              <a:tr h="299110">
                <a:tc>
                  <a:txBody>
                    <a:bodyPr/>
                    <a:lstStyle/>
                    <a:p>
                      <a:pPr>
                        <a:spcAft>
                          <a:spcPts val="0"/>
                        </a:spcAft>
                      </a:pPr>
                      <a:r>
                        <a:rPr lang="tr-TR" sz="1800" dirty="0" smtClean="0">
                          <a:solidFill>
                            <a:srgbClr val="FFFF00"/>
                          </a:solidFill>
                          <a:effectLst/>
                        </a:rPr>
                        <a:t> Hayvansal kaynaklı diğer ürünler</a:t>
                      </a:r>
                      <a:endParaRPr lang="tr-TR" sz="1800" dirty="0">
                        <a:solidFill>
                          <a:srgbClr val="FFFF00"/>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2</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1,</a:t>
                      </a:r>
                      <a:r>
                        <a:rPr lang="tr-TR" sz="1600" b="1" dirty="0" smtClean="0">
                          <a:solidFill>
                            <a:srgbClr val="0033CC"/>
                          </a:solidFill>
                          <a:effectLst/>
                        </a:rPr>
                        <a:t>6</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a:solidFill>
                            <a:srgbClr val="0033CC"/>
                          </a:solidFill>
                          <a:effectLst/>
                        </a:rPr>
                        <a:t>2</a:t>
                      </a:r>
                      <a:endParaRPr lang="tr-TR" sz="1200" b="1">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a:solidFill>
                            <a:srgbClr val="0033CC"/>
                          </a:solidFill>
                          <a:effectLst/>
                        </a:rPr>
                        <a:t>-</a:t>
                      </a:r>
                      <a:endParaRPr lang="tr-TR" sz="1200" b="1">
                        <a:solidFill>
                          <a:srgbClr val="0033CC"/>
                        </a:solidFill>
                        <a:effectLst/>
                        <a:latin typeface="Cambria"/>
                        <a:ea typeface="MS Mincho"/>
                        <a:cs typeface="Cambria"/>
                      </a:endParaRPr>
                    </a:p>
                  </a:txBody>
                  <a:tcPr marL="68580" marR="68580" marT="0" marB="0"/>
                </a:tc>
              </a:tr>
              <a:tr h="299110">
                <a:tc>
                  <a:txBody>
                    <a:bodyPr/>
                    <a:lstStyle/>
                    <a:p>
                      <a:pPr>
                        <a:spcAft>
                          <a:spcPts val="0"/>
                        </a:spcAft>
                      </a:pPr>
                      <a:r>
                        <a:rPr lang="tr-TR" sz="1800" dirty="0" smtClean="0">
                          <a:solidFill>
                            <a:srgbClr val="FFFF00"/>
                          </a:solidFill>
                          <a:effectLst/>
                          <a:latin typeface="+mn-lt"/>
                          <a:ea typeface="+mn-ea"/>
                          <a:cs typeface="+mn-cs"/>
                        </a:rPr>
                        <a:t> Yerel</a:t>
                      </a:r>
                      <a:r>
                        <a:rPr lang="tr-TR" sz="1800" baseline="0" dirty="0" smtClean="0">
                          <a:solidFill>
                            <a:srgbClr val="FFFF00"/>
                          </a:solidFill>
                          <a:effectLst/>
                          <a:latin typeface="+mn-lt"/>
                          <a:ea typeface="+mn-ea"/>
                          <a:cs typeface="+mn-cs"/>
                        </a:rPr>
                        <a:t> yemekler</a:t>
                      </a:r>
                      <a:endParaRPr lang="tr-TR" sz="1800" dirty="0">
                        <a:solidFill>
                          <a:srgbClr val="FFFF00"/>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2</a:t>
                      </a:r>
                      <a:r>
                        <a:rPr lang="tr-TR" sz="1600" b="1" dirty="0" smtClean="0">
                          <a:solidFill>
                            <a:srgbClr val="0033CC"/>
                          </a:solidFill>
                          <a:effectLst/>
                        </a:rPr>
                        <a:t>9</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2</a:t>
                      </a:r>
                      <a:r>
                        <a:rPr lang="tr-TR" sz="1600" b="1" dirty="0" smtClean="0">
                          <a:solidFill>
                            <a:srgbClr val="0033CC"/>
                          </a:solidFill>
                          <a:effectLst/>
                        </a:rPr>
                        <a:t>4</a:t>
                      </a:r>
                      <a:r>
                        <a:rPr lang="fr-FR" sz="1600" b="1" dirty="0" smtClean="0">
                          <a:solidFill>
                            <a:srgbClr val="0033CC"/>
                          </a:solidFill>
                          <a:effectLst/>
                        </a:rPr>
                        <a:t>,</a:t>
                      </a:r>
                      <a:r>
                        <a:rPr lang="tr-TR" sz="1600" b="1" dirty="0" smtClean="0">
                          <a:solidFill>
                            <a:srgbClr val="0033CC"/>
                          </a:solidFill>
                          <a:effectLst/>
                        </a:rPr>
                        <a:t>2</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2</a:t>
                      </a:r>
                      <a:r>
                        <a:rPr lang="tr-TR" sz="1600" b="1" dirty="0" smtClean="0">
                          <a:solidFill>
                            <a:srgbClr val="0033CC"/>
                          </a:solidFill>
                          <a:effectLst/>
                        </a:rPr>
                        <a:t>9</a:t>
                      </a:r>
                      <a:endParaRPr lang="tr-TR" sz="1200" b="1" dirty="0">
                        <a:solidFill>
                          <a:srgbClr val="0033CC"/>
                        </a:solidFill>
                        <a:effectLst/>
                        <a:latin typeface="Cambria"/>
                        <a:ea typeface="MS Mincho"/>
                        <a:cs typeface="Cambria"/>
                      </a:endParaRPr>
                    </a:p>
                  </a:txBody>
                  <a:tcPr marL="68580" marR="68580" marT="0" marB="0"/>
                </a:tc>
              </a:tr>
              <a:tr h="299110">
                <a:tc>
                  <a:txBody>
                    <a:bodyPr/>
                    <a:lstStyle/>
                    <a:p>
                      <a:pPr>
                        <a:spcAft>
                          <a:spcPts val="0"/>
                        </a:spcAft>
                      </a:pPr>
                      <a:r>
                        <a:rPr lang="fr-FR" sz="1800" dirty="0" smtClean="0">
                          <a:solidFill>
                            <a:srgbClr val="FFFF00"/>
                          </a:solidFill>
                          <a:effectLst/>
                        </a:rPr>
                        <a:t>TO</a:t>
                      </a:r>
                      <a:r>
                        <a:rPr lang="tr-TR" sz="1800" dirty="0" smtClean="0">
                          <a:solidFill>
                            <a:srgbClr val="FFFF00"/>
                          </a:solidFill>
                          <a:effectLst/>
                        </a:rPr>
                        <a:t>PLAM</a:t>
                      </a:r>
                      <a:endParaRPr lang="tr-TR" sz="1800" dirty="0">
                        <a:solidFill>
                          <a:srgbClr val="FFFF00"/>
                        </a:solidFill>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latin typeface="+mn-lt"/>
                          <a:ea typeface="+mn-ea"/>
                          <a:cs typeface="+mn-cs"/>
                        </a:rPr>
                        <a:t>120</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100</a:t>
                      </a:r>
                      <a:r>
                        <a:rPr lang="tr-TR" sz="1600" b="1" dirty="0" smtClean="0">
                          <a:solidFill>
                            <a:srgbClr val="0033CC"/>
                          </a:solidFill>
                          <a:effectLst/>
                        </a:rPr>
                        <a:t>,0</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61</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5</a:t>
                      </a:r>
                      <a:r>
                        <a:rPr lang="tr-TR" sz="1600" b="1" dirty="0" smtClean="0">
                          <a:solidFill>
                            <a:srgbClr val="0033CC"/>
                          </a:solidFill>
                          <a:effectLst/>
                        </a:rPr>
                        <a:t>9</a:t>
                      </a:r>
                      <a:endParaRPr lang="tr-TR" sz="1200" b="1" dirty="0">
                        <a:solidFill>
                          <a:srgbClr val="0033CC"/>
                        </a:solidFill>
                        <a:effectLst/>
                        <a:latin typeface="Cambria"/>
                        <a:ea typeface="MS Mincho"/>
                        <a:cs typeface="Cambria"/>
                      </a:endParaRPr>
                    </a:p>
                  </a:txBody>
                  <a:tcPr marL="68580" marR="68580" marT="0" marB="0"/>
                </a:tc>
              </a:tr>
              <a:tr h="29911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solidFill>
                            <a:srgbClr val="FFFF00"/>
                          </a:solidFill>
                          <a:effectLst/>
                        </a:rPr>
                        <a:t> </a:t>
                      </a:r>
                      <a:r>
                        <a:rPr lang="tr-TR" sz="1800" b="1" dirty="0" smtClean="0">
                          <a:solidFill>
                            <a:srgbClr val="FFFF00"/>
                          </a:solidFill>
                          <a:effectLst/>
                        </a:rPr>
                        <a:t>Kaynak</a:t>
                      </a:r>
                      <a:r>
                        <a:rPr lang="tr-TR" sz="1800" b="1" baseline="0" dirty="0" smtClean="0">
                          <a:solidFill>
                            <a:srgbClr val="FFFF00"/>
                          </a:solidFill>
                          <a:effectLst/>
                        </a:rPr>
                        <a:t> </a:t>
                      </a:r>
                      <a:r>
                        <a:rPr lang="fr-FR" sz="1800" b="1" dirty="0" smtClean="0">
                          <a:solidFill>
                            <a:srgbClr val="FFFF00"/>
                          </a:solidFill>
                          <a:effectLst/>
                        </a:rPr>
                        <a:t>:</a:t>
                      </a:r>
                      <a:r>
                        <a:rPr lang="tr-TR" sz="1800" b="1" dirty="0" smtClean="0">
                          <a:solidFill>
                            <a:srgbClr val="FFFF00"/>
                          </a:solidFill>
                          <a:effectLst/>
                        </a:rPr>
                        <a:t> TPE</a:t>
                      </a:r>
                      <a:r>
                        <a:rPr lang="tr-TR" sz="1800" b="1" baseline="0" dirty="0" smtClean="0">
                          <a:solidFill>
                            <a:srgbClr val="FFFF00"/>
                          </a:solidFill>
                          <a:effectLst/>
                        </a:rPr>
                        <a:t> verilerine dayanarak  tarafımızdan hazırlanmıştır</a:t>
                      </a:r>
                      <a:r>
                        <a:rPr lang="fr-FR" sz="1800" b="1" dirty="0" smtClean="0">
                          <a:solidFill>
                            <a:srgbClr val="FFFF00"/>
                          </a:solidFill>
                          <a:effectLst/>
                        </a:rPr>
                        <a:t> (</a:t>
                      </a:r>
                      <a:r>
                        <a:rPr lang="tr-TR" sz="1800" b="1" dirty="0" smtClean="0">
                          <a:solidFill>
                            <a:srgbClr val="FFFF00"/>
                          </a:solidFill>
                          <a:effectLst/>
                        </a:rPr>
                        <a:t>15</a:t>
                      </a:r>
                      <a:r>
                        <a:rPr lang="tr-TR" sz="1800" b="1" baseline="0" dirty="0" smtClean="0">
                          <a:solidFill>
                            <a:srgbClr val="FFFF00"/>
                          </a:solidFill>
                          <a:effectLst/>
                        </a:rPr>
                        <a:t>  Ağustos  </a:t>
                      </a:r>
                      <a:r>
                        <a:rPr lang="fr-FR" sz="1800" b="1" dirty="0" smtClean="0">
                          <a:solidFill>
                            <a:srgbClr val="FFFF00"/>
                          </a:solidFill>
                          <a:effectLst/>
                        </a:rPr>
                        <a:t>2014)</a:t>
                      </a:r>
                      <a:endParaRPr lang="tr-TR" sz="1800" b="1" dirty="0" smtClean="0">
                        <a:solidFill>
                          <a:srgbClr val="FFFF00"/>
                        </a:solidFill>
                        <a:effectLst/>
                        <a:latin typeface="Cambria"/>
                        <a:ea typeface="MS Mincho"/>
                        <a:cs typeface="Cambria"/>
                      </a:endParaRPr>
                    </a:p>
                    <a:p>
                      <a:pPr>
                        <a:spcAft>
                          <a:spcPts val="0"/>
                        </a:spcAft>
                      </a:pPr>
                      <a:endParaRPr lang="tr-TR" sz="1800" dirty="0">
                        <a:solidFill>
                          <a:srgbClr val="FFFF00"/>
                        </a:solidFill>
                        <a:effectLst/>
                        <a:latin typeface="Cambria"/>
                        <a:ea typeface="MS Mincho"/>
                        <a:cs typeface="Cambria"/>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16632"/>
            <a:ext cx="2304256"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6383" y="116827"/>
            <a:ext cx="2368105" cy="165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624230"/>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908720"/>
          </a:xfrm>
        </p:spPr>
        <p:txBody>
          <a:bodyPr>
            <a:normAutofit fontScale="90000"/>
          </a:bodyPr>
          <a:lstStyle/>
          <a:p>
            <a:r>
              <a:rPr lang="tr-TR" sz="2200" b="1" dirty="0">
                <a:solidFill>
                  <a:srgbClr val="0070C0"/>
                </a:solidFill>
                <a:latin typeface="Arial Black" panose="020B0A04020102020204" pitchFamily="34" charset="0"/>
              </a:rPr>
              <a:t> </a:t>
            </a:r>
            <a:r>
              <a:rPr lang="tr-TR" sz="2200" b="1" dirty="0" smtClean="0">
                <a:solidFill>
                  <a:srgbClr val="0070C0"/>
                </a:solidFill>
                <a:latin typeface="Arial Black" panose="020B0A04020102020204" pitchFamily="34" charset="0"/>
              </a:rPr>
              <a:t/>
            </a:r>
            <a:br>
              <a:rPr lang="tr-TR" sz="2200" b="1" dirty="0" smtClean="0">
                <a:solidFill>
                  <a:srgbClr val="0070C0"/>
                </a:solidFill>
                <a:latin typeface="Arial Black" panose="020B0A04020102020204" pitchFamily="34" charset="0"/>
              </a:rPr>
            </a:br>
            <a:r>
              <a:rPr lang="tr-TR" sz="1800" b="1" dirty="0" smtClean="0">
                <a:solidFill>
                  <a:srgbClr val="0070C0"/>
                </a:solidFill>
                <a:latin typeface="Arial Black" panose="020B0A04020102020204" pitchFamily="34" charset="0"/>
              </a:rPr>
              <a:t>İŞLEMLERİ DEVAM EDEN </a:t>
            </a:r>
            <a:br>
              <a:rPr lang="tr-TR" sz="1800" b="1" dirty="0" smtClean="0">
                <a:solidFill>
                  <a:srgbClr val="0070C0"/>
                </a:solidFill>
                <a:latin typeface="Arial Black" panose="020B0A04020102020204" pitchFamily="34" charset="0"/>
              </a:rPr>
            </a:br>
            <a:r>
              <a:rPr lang="tr-TR" sz="1800" b="1" dirty="0" smtClean="0">
                <a:solidFill>
                  <a:srgbClr val="0070C0"/>
                </a:solidFill>
                <a:latin typeface="Arial Black" panose="020B0A04020102020204" pitchFamily="34" charset="0"/>
              </a:rPr>
              <a:t> COĞRAFİ İŞARET BAŞVURULARININ  </a:t>
            </a:r>
            <a:br>
              <a:rPr lang="tr-TR" sz="1800" b="1" dirty="0" smtClean="0">
                <a:solidFill>
                  <a:srgbClr val="0070C0"/>
                </a:solidFill>
                <a:latin typeface="Arial Black" panose="020B0A04020102020204" pitchFamily="34" charset="0"/>
              </a:rPr>
            </a:br>
            <a:r>
              <a:rPr lang="tr-TR" sz="1800" b="1" dirty="0" smtClean="0">
                <a:solidFill>
                  <a:srgbClr val="0070C0"/>
                </a:solidFill>
                <a:latin typeface="Arial Black" panose="020B0A04020102020204" pitchFamily="34" charset="0"/>
              </a:rPr>
              <a:t>ÜRÜN GRUPLARINA GÖRE DAĞILIMI  </a:t>
            </a:r>
            <a:r>
              <a:rPr lang="tr-TR" sz="2200" b="1" dirty="0" smtClean="0">
                <a:solidFill>
                  <a:srgbClr val="0070C0"/>
                </a:solidFill>
                <a:latin typeface="Arial Black" panose="020B0A04020102020204" pitchFamily="34" charset="0"/>
              </a:rPr>
              <a:t/>
            </a:r>
            <a:br>
              <a:rPr lang="tr-TR" sz="2200" b="1" dirty="0" smtClean="0">
                <a:solidFill>
                  <a:srgbClr val="0070C0"/>
                </a:solidFill>
                <a:latin typeface="Arial Black" panose="020B0A04020102020204" pitchFamily="34" charset="0"/>
              </a:rPr>
            </a:br>
            <a:r>
              <a:rPr lang="tr-TR" sz="2000" b="1" dirty="0" smtClean="0">
                <a:solidFill>
                  <a:srgbClr val="0070C0"/>
                </a:solidFill>
                <a:effectLst/>
                <a:latin typeface="Arial Black" panose="020B0A04020102020204" pitchFamily="34" charset="0"/>
              </a:rPr>
              <a:t> </a:t>
            </a:r>
            <a:endParaRPr lang="tr-TR" sz="2000" b="1" dirty="0">
              <a:solidFill>
                <a:srgbClr val="0070C0"/>
              </a:solidFill>
              <a:latin typeface="Arial Black" panose="020B0A04020102020204" pitchFamily="34" charset="0"/>
            </a:endParaRPr>
          </a:p>
        </p:txBody>
      </p:sp>
      <p:graphicFrame>
        <p:nvGraphicFramePr>
          <p:cNvPr id="4" name="Tablo 3"/>
          <p:cNvGraphicFramePr>
            <a:graphicFrameLocks noGrp="1"/>
          </p:cNvGraphicFramePr>
          <p:nvPr>
            <p:extLst>
              <p:ext uri="{D42A27DB-BD31-4B8C-83A1-F6EECF244321}">
                <p14:modId xmlns:p14="http://schemas.microsoft.com/office/powerpoint/2010/main" val="2317104116"/>
              </p:ext>
            </p:extLst>
          </p:nvPr>
        </p:nvGraphicFramePr>
        <p:xfrm>
          <a:off x="179513" y="980728"/>
          <a:ext cx="8568951" cy="5632413"/>
        </p:xfrm>
        <a:graphic>
          <a:graphicData uri="http://schemas.openxmlformats.org/drawingml/2006/table">
            <a:tbl>
              <a:tblPr firstRow="1" firstCol="1" bandRow="1" bandCol="1">
                <a:tableStyleId>{5C22544A-7EE6-4342-B048-85BDC9FD1C3A}</a:tableStyleId>
              </a:tblPr>
              <a:tblGrid>
                <a:gridCol w="5120805"/>
                <a:gridCol w="1799480"/>
                <a:gridCol w="1648666"/>
              </a:tblGrid>
              <a:tr h="144016">
                <a:tc gridSpan="3">
                  <a:txBody>
                    <a:bodyPr/>
                    <a:lstStyle/>
                    <a:p>
                      <a:pPr>
                        <a:spcAft>
                          <a:spcPts val="0"/>
                        </a:spcAft>
                      </a:pPr>
                      <a:endParaRPr lang="tr-TR" sz="1200" dirty="0">
                        <a:effectLst/>
                        <a:latin typeface="Cambria"/>
                        <a:ea typeface="MS Mincho"/>
                        <a:cs typeface="Cambria"/>
                      </a:endParaRPr>
                    </a:p>
                  </a:txBody>
                  <a:tcPr marL="68580" marR="68580" marT="0" marB="0"/>
                </a:tc>
                <a:tc hMerge="1">
                  <a:txBody>
                    <a:bodyPr/>
                    <a:lstStyle/>
                    <a:p>
                      <a:endParaRPr lang="tr-TR"/>
                    </a:p>
                  </a:txBody>
                  <a:tcPr/>
                </a:tc>
                <a:tc hMerge="1">
                  <a:txBody>
                    <a:bodyPr/>
                    <a:lstStyle/>
                    <a:p>
                      <a:endParaRPr lang="tr-TR"/>
                    </a:p>
                  </a:txBody>
                  <a:tcPr/>
                </a:tc>
              </a:tr>
              <a:tr h="105152">
                <a:tc>
                  <a:txBody>
                    <a:bodyPr/>
                    <a:lstStyle/>
                    <a:p>
                      <a:pPr algn="just">
                        <a:spcAft>
                          <a:spcPts val="0"/>
                        </a:spcAft>
                      </a:pPr>
                      <a:r>
                        <a:rPr lang="tr-TR" sz="1800" dirty="0" smtClean="0">
                          <a:solidFill>
                            <a:srgbClr val="FFFF00"/>
                          </a:solidFill>
                          <a:effectLst/>
                        </a:rPr>
                        <a:t> ÜRÜN GRUPLARI</a:t>
                      </a:r>
                      <a:endParaRPr lang="tr-TR" sz="1800" dirty="0">
                        <a:solidFill>
                          <a:srgbClr val="FFFF00"/>
                        </a:solidFill>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rPr>
                        <a:t> SAYILARI</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a:t>
                      </a:r>
                      <a:endParaRPr lang="tr-TR" sz="1200" b="1" dirty="0">
                        <a:solidFill>
                          <a:srgbClr val="0033CC"/>
                        </a:solidFill>
                        <a:effectLst/>
                        <a:latin typeface="Cambria"/>
                        <a:ea typeface="MS Mincho"/>
                        <a:cs typeface="Cambria"/>
                      </a:endParaRPr>
                    </a:p>
                  </a:txBody>
                  <a:tcPr marL="68580" marR="68580" marT="0" marB="0"/>
                </a:tc>
              </a:tr>
              <a:tr h="377800">
                <a:tc>
                  <a:txBody>
                    <a:bodyPr/>
                    <a:lstStyle/>
                    <a:p>
                      <a:pPr algn="just">
                        <a:spcAft>
                          <a:spcPts val="0"/>
                        </a:spcAft>
                      </a:pPr>
                      <a:r>
                        <a:rPr lang="tr-TR" sz="1800" dirty="0" smtClean="0">
                          <a:solidFill>
                            <a:srgbClr val="FFFF00"/>
                          </a:solidFill>
                          <a:effectLst/>
                          <a:latin typeface="+mn-lt"/>
                          <a:ea typeface="+mn-ea"/>
                          <a:cs typeface="+mn-cs"/>
                        </a:rPr>
                        <a:t>Meyve</a:t>
                      </a:r>
                      <a:r>
                        <a:rPr lang="tr-TR" sz="1800" baseline="0" dirty="0" smtClean="0">
                          <a:solidFill>
                            <a:srgbClr val="FFFF00"/>
                          </a:solidFill>
                          <a:effectLst/>
                          <a:latin typeface="+mn-lt"/>
                          <a:ea typeface="+mn-ea"/>
                          <a:cs typeface="+mn-cs"/>
                        </a:rPr>
                        <a:t> , sebze ve tahıllar</a:t>
                      </a:r>
                      <a:endParaRPr lang="tr-TR" sz="1800" dirty="0">
                        <a:solidFill>
                          <a:srgbClr val="FFFF00"/>
                        </a:solidFill>
                        <a:effectLst/>
                        <a:latin typeface="Cambria"/>
                        <a:ea typeface="MS Mincho"/>
                        <a:cs typeface="Cambria"/>
                      </a:endParaRPr>
                    </a:p>
                  </a:txBody>
                  <a:tcPr marL="68580" marR="68580" marT="0" marB="0"/>
                </a:tc>
                <a:tc>
                  <a:txBody>
                    <a:bodyPr/>
                    <a:lstStyle/>
                    <a:p>
                      <a:pPr algn="ctr">
                        <a:spcAft>
                          <a:spcPts val="0"/>
                        </a:spcAft>
                      </a:pPr>
                      <a:r>
                        <a:rPr lang="fr-FR" sz="1600" b="1" dirty="0">
                          <a:solidFill>
                            <a:srgbClr val="0033CC"/>
                          </a:solidFill>
                          <a:effectLst/>
                        </a:rPr>
                        <a:t>52</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latin typeface="+mn-lt"/>
                          <a:ea typeface="+mn-ea"/>
                          <a:cs typeface="+mn-cs"/>
                        </a:rPr>
                        <a:t>27,8</a:t>
                      </a:r>
                      <a:endParaRPr lang="tr-TR" sz="1200" b="1" dirty="0">
                        <a:solidFill>
                          <a:srgbClr val="0033CC"/>
                        </a:solidFill>
                        <a:effectLst/>
                        <a:latin typeface="Cambria"/>
                        <a:ea typeface="MS Mincho"/>
                        <a:cs typeface="Cambria"/>
                      </a:endParaRPr>
                    </a:p>
                  </a:txBody>
                  <a:tcPr marL="68580" marR="68580" marT="0" marB="0"/>
                </a:tc>
              </a:tr>
              <a:tr h="415749">
                <a:tc>
                  <a:txBody>
                    <a:bodyPr/>
                    <a:lstStyle/>
                    <a:p>
                      <a:pPr algn="just">
                        <a:spcAft>
                          <a:spcPts val="0"/>
                        </a:spcAft>
                      </a:pPr>
                      <a:r>
                        <a:rPr lang="tr-TR" sz="1800" dirty="0" smtClean="0">
                          <a:solidFill>
                            <a:srgbClr val="FFFF00"/>
                          </a:solidFill>
                          <a:effectLst/>
                          <a:latin typeface="+mn-lt"/>
                          <a:ea typeface="+mn-ea"/>
                          <a:cs typeface="+mn-cs"/>
                        </a:rPr>
                        <a:t>Peynirler</a:t>
                      </a:r>
                      <a:endParaRPr lang="tr-TR" sz="1800" dirty="0">
                        <a:solidFill>
                          <a:srgbClr val="FFFF00"/>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1</a:t>
                      </a:r>
                      <a:r>
                        <a:rPr lang="tr-TR" sz="1600" b="1" dirty="0" smtClean="0">
                          <a:solidFill>
                            <a:srgbClr val="0033CC"/>
                          </a:solidFill>
                          <a:effectLst/>
                        </a:rPr>
                        <a:t>4</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7,</a:t>
                      </a:r>
                      <a:r>
                        <a:rPr lang="tr-TR" sz="1600" b="1" dirty="0" smtClean="0">
                          <a:solidFill>
                            <a:srgbClr val="0033CC"/>
                          </a:solidFill>
                          <a:effectLst/>
                        </a:rPr>
                        <a:t>5</a:t>
                      </a:r>
                      <a:endParaRPr lang="tr-TR" sz="1200" b="1" dirty="0">
                        <a:solidFill>
                          <a:srgbClr val="0033CC"/>
                        </a:solidFill>
                        <a:effectLst/>
                        <a:latin typeface="Cambria"/>
                        <a:ea typeface="MS Mincho"/>
                        <a:cs typeface="Cambria"/>
                      </a:endParaRPr>
                    </a:p>
                  </a:txBody>
                  <a:tcPr marL="68580" marR="68580" marT="0" marB="0"/>
                </a:tc>
              </a:tr>
              <a:tr h="415749">
                <a:tc>
                  <a:txBody>
                    <a:bodyPr/>
                    <a:lstStyle/>
                    <a:p>
                      <a:pPr algn="just">
                        <a:spcAft>
                          <a:spcPts val="0"/>
                        </a:spcAft>
                      </a:pPr>
                      <a:r>
                        <a:rPr lang="tr-TR" sz="1800" dirty="0" smtClean="0">
                          <a:solidFill>
                            <a:srgbClr val="FFFF00"/>
                          </a:solidFill>
                          <a:effectLst/>
                          <a:latin typeface="+mn-lt"/>
                          <a:ea typeface="+mn-ea"/>
                          <a:cs typeface="+mn-cs"/>
                        </a:rPr>
                        <a:t>Zeytin</a:t>
                      </a:r>
                      <a:r>
                        <a:rPr lang="tr-TR" sz="1800" baseline="0" dirty="0" smtClean="0">
                          <a:solidFill>
                            <a:srgbClr val="FFFF00"/>
                          </a:solidFill>
                          <a:effectLst/>
                          <a:latin typeface="+mn-lt"/>
                          <a:ea typeface="+mn-ea"/>
                          <a:cs typeface="+mn-cs"/>
                        </a:rPr>
                        <a:t>yağı</a:t>
                      </a:r>
                      <a:endParaRPr lang="tr-TR" sz="1800" dirty="0">
                        <a:solidFill>
                          <a:srgbClr val="FFFF00"/>
                        </a:solidFill>
                        <a:effectLst/>
                        <a:latin typeface="Cambria"/>
                        <a:ea typeface="MS Mincho"/>
                        <a:cs typeface="Cambria"/>
                      </a:endParaRPr>
                    </a:p>
                  </a:txBody>
                  <a:tcPr marL="68580" marR="68580" marT="0" marB="0"/>
                </a:tc>
                <a:tc>
                  <a:txBody>
                    <a:bodyPr/>
                    <a:lstStyle/>
                    <a:p>
                      <a:pPr algn="ctr">
                        <a:spcAft>
                          <a:spcPts val="0"/>
                        </a:spcAft>
                      </a:pPr>
                      <a:r>
                        <a:rPr lang="tr-TR" sz="1600" b="1" baseline="0" dirty="0">
                          <a:solidFill>
                            <a:srgbClr val="0033CC"/>
                          </a:solidFill>
                          <a:effectLst/>
                          <a:latin typeface="+mn-lt"/>
                          <a:ea typeface="+mn-ea"/>
                          <a:cs typeface="+mn-cs"/>
                        </a:rPr>
                        <a:t> </a:t>
                      </a:r>
                      <a:r>
                        <a:rPr lang="tr-TR" sz="1600" b="1" baseline="0" dirty="0" smtClean="0">
                          <a:solidFill>
                            <a:srgbClr val="0033CC"/>
                          </a:solidFill>
                          <a:effectLst/>
                          <a:latin typeface="+mn-lt"/>
                          <a:ea typeface="+mn-ea"/>
                          <a:cs typeface="+mn-cs"/>
                        </a:rPr>
                        <a:t>1</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latin typeface="+mn-lt"/>
                          <a:ea typeface="+mn-ea"/>
                          <a:cs typeface="+mn-cs"/>
                        </a:rPr>
                        <a:t>0,5</a:t>
                      </a:r>
                      <a:endParaRPr lang="tr-TR" sz="1200" b="1" dirty="0">
                        <a:solidFill>
                          <a:srgbClr val="0033CC"/>
                        </a:solidFill>
                        <a:effectLst/>
                        <a:latin typeface="Cambria"/>
                        <a:ea typeface="MS Mincho"/>
                        <a:cs typeface="Cambria"/>
                      </a:endParaRPr>
                    </a:p>
                  </a:txBody>
                  <a:tcPr marL="68580" marR="68580" marT="0" marB="0"/>
                </a:tc>
              </a:tr>
              <a:tr h="415749">
                <a:tc>
                  <a:txBody>
                    <a:bodyPr/>
                    <a:lstStyle/>
                    <a:p>
                      <a:pPr algn="just">
                        <a:spcAft>
                          <a:spcPts val="0"/>
                        </a:spcAft>
                      </a:pPr>
                      <a:r>
                        <a:rPr lang="it-IT" sz="1800" dirty="0" smtClean="0">
                          <a:solidFill>
                            <a:srgbClr val="FFFF00"/>
                          </a:solidFill>
                          <a:effectLst/>
                          <a:latin typeface="Cambria"/>
                          <a:ea typeface="MS Mincho"/>
                          <a:cs typeface="Cambria"/>
                        </a:rPr>
                        <a:t>Şekerleme, fırın ve pastacılık  ürünleri</a:t>
                      </a:r>
                      <a:r>
                        <a:rPr lang="tr-TR" sz="1800" dirty="0" smtClean="0">
                          <a:solidFill>
                            <a:srgbClr val="FFFF00"/>
                          </a:solidFill>
                          <a:effectLst/>
                          <a:latin typeface="Cambria"/>
                          <a:ea typeface="MS Mincho"/>
                          <a:cs typeface="Cambria"/>
                        </a:rPr>
                        <a:t>                                    </a:t>
                      </a:r>
                      <a:endParaRPr lang="tr-TR" sz="1800" dirty="0">
                        <a:solidFill>
                          <a:srgbClr val="FFFF00"/>
                        </a:solidFill>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latin typeface="+mn-lt"/>
                          <a:ea typeface="MS Mincho"/>
                          <a:cs typeface="Cambria"/>
                        </a:rPr>
                        <a:t>35</a:t>
                      </a:r>
                      <a:endParaRPr lang="tr-TR" sz="1600" b="1" dirty="0">
                        <a:solidFill>
                          <a:srgbClr val="0033CC"/>
                        </a:solidFill>
                        <a:effectLst/>
                        <a:latin typeface="+mn-lt"/>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latin typeface="+mn-lt"/>
                          <a:ea typeface="+mn-ea"/>
                          <a:cs typeface="+mn-cs"/>
                        </a:rPr>
                        <a:t>18,7</a:t>
                      </a:r>
                      <a:endParaRPr lang="tr-TR" sz="1200" b="1" dirty="0">
                        <a:solidFill>
                          <a:srgbClr val="0033CC"/>
                        </a:solidFill>
                        <a:effectLst/>
                        <a:latin typeface="Cambria"/>
                        <a:ea typeface="MS Mincho"/>
                        <a:cs typeface="Cambria"/>
                      </a:endParaRPr>
                    </a:p>
                  </a:txBody>
                  <a:tcPr marL="68580" marR="68580" marT="0" marB="0"/>
                </a:tc>
              </a:tr>
              <a:tr h="1086105">
                <a:tc>
                  <a:txBody>
                    <a:bodyPr/>
                    <a:lstStyle/>
                    <a:p>
                      <a:pPr algn="just">
                        <a:spcAft>
                          <a:spcPts val="0"/>
                        </a:spcAft>
                      </a:pPr>
                      <a:r>
                        <a:rPr lang="tr-TR" sz="1800" dirty="0" smtClean="0">
                          <a:solidFill>
                            <a:srgbClr val="FFFF00"/>
                          </a:solidFill>
                          <a:effectLst/>
                        </a:rPr>
                        <a:t>Hayvansal  kaynaklı diğer ürünler (Bal,…)</a:t>
                      </a:r>
                    </a:p>
                    <a:p>
                      <a:pPr algn="just">
                        <a:spcAft>
                          <a:spcPts val="0"/>
                        </a:spcAft>
                      </a:pPr>
                      <a:r>
                        <a:rPr lang="tr-TR" sz="1800" dirty="0" smtClean="0">
                          <a:solidFill>
                            <a:schemeClr val="bg1"/>
                          </a:solidFill>
                          <a:effectLst/>
                        </a:rPr>
                        <a:t> </a:t>
                      </a:r>
                      <a:r>
                        <a:rPr lang="tr-TR" sz="1800" b="0" dirty="0" smtClean="0">
                          <a:solidFill>
                            <a:schemeClr val="bg1"/>
                          </a:solidFill>
                          <a:effectLst/>
                        </a:rPr>
                        <a:t>----------------------------------------------------------------------</a:t>
                      </a:r>
                      <a:endParaRPr lang="tr-TR" sz="1800" dirty="0" smtClean="0">
                        <a:solidFill>
                          <a:schemeClr val="bg1"/>
                        </a:solidFill>
                        <a:effectLst/>
                      </a:endParaRPr>
                    </a:p>
                    <a:p>
                      <a:pPr algn="just">
                        <a:spcAft>
                          <a:spcPts val="0"/>
                        </a:spcAft>
                      </a:pPr>
                      <a:r>
                        <a:rPr lang="tr-TR" sz="1800" dirty="0" smtClean="0">
                          <a:solidFill>
                            <a:srgbClr val="FFFF00"/>
                          </a:solidFill>
                          <a:effectLst/>
                        </a:rPr>
                        <a:t>İçecekler  (alkollü-alkolsüz)                                                                </a:t>
                      </a:r>
                    </a:p>
                    <a:p>
                      <a:pPr algn="just">
                        <a:spcAft>
                          <a:spcPts val="0"/>
                        </a:spcAft>
                      </a:pPr>
                      <a:r>
                        <a:rPr lang="tr-TR" sz="1800" dirty="0" smtClean="0">
                          <a:solidFill>
                            <a:srgbClr val="FFFF00"/>
                          </a:solidFill>
                          <a:effectLst/>
                        </a:rPr>
                        <a:t> </a:t>
                      </a:r>
                      <a:endParaRPr lang="tr-TR" sz="1800" dirty="0">
                        <a:solidFill>
                          <a:srgbClr val="FFFF00"/>
                        </a:solidFill>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latin typeface="+mj-lt"/>
                          <a:ea typeface="MS Mincho"/>
                          <a:cs typeface="Cambria"/>
                        </a:rPr>
                        <a:t>10</a:t>
                      </a:r>
                    </a:p>
                    <a:p>
                      <a:pPr algn="ctr">
                        <a:spcAft>
                          <a:spcPts val="0"/>
                        </a:spcAft>
                      </a:pPr>
                      <a:r>
                        <a:rPr lang="tr-TR" sz="1600" b="1" dirty="0" smtClean="0">
                          <a:solidFill>
                            <a:schemeClr val="bg1"/>
                          </a:solidFill>
                          <a:effectLst/>
                          <a:latin typeface="+mj-lt"/>
                          <a:ea typeface="MS Mincho"/>
                          <a:cs typeface="Cambria"/>
                        </a:rPr>
                        <a:t>------------</a:t>
                      </a:r>
                    </a:p>
                    <a:p>
                      <a:pPr algn="ctr">
                        <a:spcAft>
                          <a:spcPts val="0"/>
                        </a:spcAft>
                      </a:pPr>
                      <a:r>
                        <a:rPr lang="tr-TR" sz="1600" b="1" dirty="0" smtClean="0">
                          <a:solidFill>
                            <a:srgbClr val="0033CC"/>
                          </a:solidFill>
                          <a:effectLst/>
                          <a:latin typeface="+mj-lt"/>
                          <a:ea typeface="MS Mincho"/>
                          <a:cs typeface="Cambria"/>
                        </a:rPr>
                        <a:t>  8                        </a:t>
                      </a:r>
                      <a:endParaRPr lang="tr-TR" sz="1600" b="1" dirty="0">
                        <a:solidFill>
                          <a:srgbClr val="0033CC"/>
                        </a:solidFill>
                        <a:effectLst/>
                        <a:latin typeface="+mj-lt"/>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rPr>
                        <a:t>5,3</a:t>
                      </a:r>
                    </a:p>
                    <a:p>
                      <a:pPr algn="ctr">
                        <a:spcAft>
                          <a:spcPts val="0"/>
                        </a:spcAft>
                      </a:pPr>
                      <a:r>
                        <a:rPr lang="tr-TR" sz="1600" b="1" dirty="0" smtClean="0">
                          <a:solidFill>
                            <a:schemeClr val="bg1"/>
                          </a:solidFill>
                          <a:effectLst/>
                          <a:latin typeface="Cambria"/>
                          <a:ea typeface="MS Mincho"/>
                          <a:cs typeface="Cambria"/>
                        </a:rPr>
                        <a:t>----------</a:t>
                      </a:r>
                    </a:p>
                    <a:p>
                      <a:pPr algn="ctr">
                        <a:spcAft>
                          <a:spcPts val="0"/>
                        </a:spcAft>
                      </a:pPr>
                      <a:r>
                        <a:rPr lang="tr-TR" sz="1600" b="1" dirty="0" smtClean="0">
                          <a:solidFill>
                            <a:schemeClr val="bg1"/>
                          </a:solidFill>
                          <a:effectLst/>
                          <a:latin typeface="Cambria"/>
                          <a:ea typeface="MS Mincho"/>
                          <a:cs typeface="Cambria"/>
                        </a:rPr>
                        <a:t>  </a:t>
                      </a:r>
                      <a:r>
                        <a:rPr lang="tr-TR" sz="1600" b="1" dirty="0" smtClean="0">
                          <a:solidFill>
                            <a:srgbClr val="0033CC"/>
                          </a:solidFill>
                          <a:effectLst/>
                          <a:latin typeface="Cambria"/>
                          <a:ea typeface="MS Mincho"/>
                          <a:cs typeface="Cambria"/>
                        </a:rPr>
                        <a:t>4,3</a:t>
                      </a:r>
                      <a:r>
                        <a:rPr lang="tr-TR" sz="1600" b="1" dirty="0" smtClean="0">
                          <a:solidFill>
                            <a:schemeClr val="bg1"/>
                          </a:solidFill>
                          <a:effectLst/>
                          <a:latin typeface="Cambria"/>
                          <a:ea typeface="MS Mincho"/>
                          <a:cs typeface="Cambria"/>
                        </a:rPr>
                        <a:t>                                               </a:t>
                      </a:r>
                      <a:endParaRPr lang="tr-TR" sz="1200" b="1" dirty="0">
                        <a:solidFill>
                          <a:schemeClr val="bg1"/>
                        </a:solidFill>
                        <a:effectLst/>
                        <a:latin typeface="Cambria"/>
                        <a:ea typeface="MS Mincho"/>
                        <a:cs typeface="Cambria"/>
                      </a:endParaRPr>
                    </a:p>
                  </a:txBody>
                  <a:tcPr marL="68580" marR="68580" marT="0" marB="0"/>
                </a:tc>
              </a:tr>
              <a:tr h="527943">
                <a:tc>
                  <a:txBody>
                    <a:bodyPr/>
                    <a:lstStyle/>
                    <a:p>
                      <a:pPr algn="just">
                        <a:spcBef>
                          <a:spcPts val="100"/>
                        </a:spcBef>
                        <a:spcAft>
                          <a:spcPts val="0"/>
                        </a:spcAft>
                      </a:pPr>
                      <a:r>
                        <a:rPr lang="tr-TR" sz="1800" dirty="0" smtClean="0">
                          <a:solidFill>
                            <a:srgbClr val="FFFF00"/>
                          </a:solidFill>
                          <a:effectLst/>
                          <a:latin typeface="Cambria"/>
                          <a:ea typeface="MS Mincho"/>
                          <a:cs typeface="Cambria"/>
                        </a:rPr>
                        <a:t>Yerel yemekler</a:t>
                      </a:r>
                    </a:p>
                  </a:txBody>
                  <a:tcPr marL="68580" marR="68580" marT="0" marB="0"/>
                </a:tc>
                <a:tc>
                  <a:txBody>
                    <a:bodyPr/>
                    <a:lstStyle/>
                    <a:p>
                      <a:pPr algn="ctr">
                        <a:spcBef>
                          <a:spcPts val="100"/>
                        </a:spcBef>
                        <a:spcAft>
                          <a:spcPts val="0"/>
                        </a:spcAft>
                      </a:pPr>
                      <a:r>
                        <a:rPr lang="tr-TR" sz="1600" b="1" baseline="0" dirty="0" smtClean="0">
                          <a:solidFill>
                            <a:srgbClr val="0033CC"/>
                          </a:solidFill>
                          <a:effectLst/>
                          <a:latin typeface="+mn-lt"/>
                          <a:ea typeface="+mn-ea"/>
                          <a:cs typeface="+mn-cs"/>
                        </a:rPr>
                        <a:t>44</a:t>
                      </a:r>
                      <a:endParaRPr lang="tr-TR" sz="1200" b="1" dirty="0">
                        <a:solidFill>
                          <a:srgbClr val="0033CC"/>
                        </a:solidFill>
                        <a:effectLst/>
                        <a:latin typeface="Cambria"/>
                        <a:ea typeface="MS Mincho"/>
                        <a:cs typeface="Cambria"/>
                      </a:endParaRPr>
                    </a:p>
                  </a:txBody>
                  <a:tcPr marL="68580" marR="68580" marT="0" marB="0"/>
                </a:tc>
                <a:tc>
                  <a:txBody>
                    <a:bodyPr/>
                    <a:lstStyle/>
                    <a:p>
                      <a:pPr algn="ctr">
                        <a:spcBef>
                          <a:spcPts val="100"/>
                        </a:spcBef>
                        <a:spcAft>
                          <a:spcPts val="0"/>
                        </a:spcAft>
                      </a:pPr>
                      <a:r>
                        <a:rPr lang="tr-TR" sz="1600" b="1" dirty="0" smtClean="0">
                          <a:solidFill>
                            <a:srgbClr val="0033CC"/>
                          </a:solidFill>
                          <a:effectLst/>
                          <a:latin typeface="+mn-lt"/>
                          <a:ea typeface="+mn-ea"/>
                          <a:cs typeface="+mn-cs"/>
                        </a:rPr>
                        <a:t>23,6</a:t>
                      </a:r>
                      <a:endParaRPr lang="tr-TR" sz="1200" b="1" dirty="0">
                        <a:solidFill>
                          <a:srgbClr val="0033CC"/>
                        </a:solidFill>
                        <a:effectLst/>
                        <a:latin typeface="Cambria"/>
                        <a:ea typeface="MS Mincho"/>
                        <a:cs typeface="Cambria"/>
                      </a:endParaRPr>
                    </a:p>
                  </a:txBody>
                  <a:tcPr marL="68580" marR="68580" marT="0" marB="0"/>
                </a:tc>
              </a:tr>
              <a:tr h="527943">
                <a:tc>
                  <a:txBody>
                    <a:bodyPr/>
                    <a:lstStyle/>
                    <a:p>
                      <a:pPr algn="just">
                        <a:spcBef>
                          <a:spcPts val="100"/>
                        </a:spcBef>
                        <a:spcAft>
                          <a:spcPts val="0"/>
                        </a:spcAft>
                      </a:pPr>
                      <a:r>
                        <a:rPr lang="tr-TR" sz="1800" dirty="0" smtClean="0">
                          <a:solidFill>
                            <a:srgbClr val="FFFF00"/>
                          </a:solidFill>
                          <a:effectLst/>
                          <a:latin typeface="Cambria"/>
                          <a:ea typeface="MS Mincho"/>
                          <a:cs typeface="Cambria"/>
                        </a:rPr>
                        <a:t>El sanatları Ürünleri</a:t>
                      </a:r>
                    </a:p>
                  </a:txBody>
                  <a:tcPr marL="68580" marR="68580" marT="0" marB="0"/>
                </a:tc>
                <a:tc>
                  <a:txBody>
                    <a:bodyPr/>
                    <a:lstStyle/>
                    <a:p>
                      <a:pPr algn="ctr">
                        <a:spcBef>
                          <a:spcPts val="100"/>
                        </a:spcBef>
                        <a:spcAft>
                          <a:spcPts val="0"/>
                        </a:spcAft>
                      </a:pPr>
                      <a:r>
                        <a:rPr lang="tr-TR" sz="1600" b="1" baseline="0" dirty="0">
                          <a:solidFill>
                            <a:srgbClr val="0033CC"/>
                          </a:solidFill>
                          <a:effectLst/>
                          <a:latin typeface="+mn-lt"/>
                          <a:ea typeface="+mn-ea"/>
                          <a:cs typeface="+mn-cs"/>
                        </a:rPr>
                        <a:t> </a:t>
                      </a:r>
                      <a:r>
                        <a:rPr lang="tr-TR" sz="1600" b="1" baseline="0" dirty="0" smtClean="0">
                          <a:solidFill>
                            <a:srgbClr val="0033CC"/>
                          </a:solidFill>
                          <a:effectLst/>
                          <a:latin typeface="+mn-lt"/>
                          <a:ea typeface="+mn-ea"/>
                          <a:cs typeface="+mn-cs"/>
                        </a:rPr>
                        <a:t>15</a:t>
                      </a:r>
                      <a:endParaRPr lang="tr-TR" sz="1200" b="1" dirty="0">
                        <a:solidFill>
                          <a:srgbClr val="0033CC"/>
                        </a:solidFill>
                        <a:effectLst/>
                        <a:latin typeface="Cambria"/>
                        <a:ea typeface="MS Mincho"/>
                        <a:cs typeface="Cambria"/>
                      </a:endParaRPr>
                    </a:p>
                  </a:txBody>
                  <a:tcPr marL="68580" marR="68580" marT="0" marB="0"/>
                </a:tc>
                <a:tc>
                  <a:txBody>
                    <a:bodyPr/>
                    <a:lstStyle/>
                    <a:p>
                      <a:pPr algn="ctr">
                        <a:spcBef>
                          <a:spcPts val="100"/>
                        </a:spcBef>
                        <a:spcAft>
                          <a:spcPts val="0"/>
                        </a:spcAft>
                      </a:pPr>
                      <a:r>
                        <a:rPr lang="tr-TR" sz="1600" b="1" dirty="0" smtClean="0">
                          <a:solidFill>
                            <a:srgbClr val="0033CC"/>
                          </a:solidFill>
                          <a:effectLst/>
                          <a:latin typeface="+mn-lt"/>
                          <a:ea typeface="+mn-ea"/>
                          <a:cs typeface="+mn-cs"/>
                        </a:rPr>
                        <a:t>8,0</a:t>
                      </a:r>
                      <a:endParaRPr lang="tr-TR" sz="1200" b="1" dirty="0">
                        <a:solidFill>
                          <a:srgbClr val="0033CC"/>
                        </a:solidFill>
                        <a:effectLst/>
                        <a:latin typeface="Cambria"/>
                        <a:ea typeface="MS Mincho"/>
                        <a:cs typeface="Cambria"/>
                      </a:endParaRPr>
                    </a:p>
                  </a:txBody>
                  <a:tcPr marL="68580" marR="68580" marT="0" marB="0"/>
                </a:tc>
              </a:tr>
              <a:tr h="517115">
                <a:tc>
                  <a:txBody>
                    <a:bodyPr/>
                    <a:lstStyle/>
                    <a:p>
                      <a:pPr algn="just">
                        <a:spcBef>
                          <a:spcPts val="100"/>
                        </a:spcBef>
                        <a:spcAft>
                          <a:spcPts val="0"/>
                        </a:spcAft>
                      </a:pPr>
                      <a:r>
                        <a:rPr lang="tr-TR" sz="1800" dirty="0" smtClean="0">
                          <a:solidFill>
                            <a:srgbClr val="FFFF00"/>
                          </a:solidFill>
                          <a:effectLst/>
                        </a:rPr>
                        <a:t>Madencilik Ürünleri</a:t>
                      </a:r>
                    </a:p>
                    <a:p>
                      <a:pPr algn="just">
                        <a:spcBef>
                          <a:spcPts val="100"/>
                        </a:spcBef>
                        <a:spcAft>
                          <a:spcPts val="0"/>
                        </a:spcAft>
                      </a:pPr>
                      <a:endParaRPr lang="tr-TR" sz="1800" dirty="0" smtClean="0">
                        <a:solidFill>
                          <a:srgbClr val="FFFF00"/>
                        </a:solidFill>
                        <a:effectLst/>
                      </a:endParaRPr>
                    </a:p>
                    <a:p>
                      <a:pPr algn="just">
                        <a:spcBef>
                          <a:spcPts val="100"/>
                        </a:spcBef>
                        <a:spcAft>
                          <a:spcPts val="0"/>
                        </a:spcAft>
                      </a:pPr>
                      <a:endParaRPr lang="tr-TR" sz="1800" dirty="0">
                        <a:solidFill>
                          <a:srgbClr val="FFFF00"/>
                        </a:solidFill>
                        <a:effectLst/>
                        <a:latin typeface="Cambria"/>
                        <a:ea typeface="MS Mincho"/>
                        <a:cs typeface="Cambria"/>
                      </a:endParaRPr>
                    </a:p>
                  </a:txBody>
                  <a:tcPr marL="68580" marR="68580" marT="0" marB="0"/>
                </a:tc>
                <a:tc>
                  <a:txBody>
                    <a:bodyPr/>
                    <a:lstStyle/>
                    <a:p>
                      <a:pPr algn="ctr">
                        <a:spcBef>
                          <a:spcPts val="100"/>
                        </a:spcBef>
                        <a:spcAft>
                          <a:spcPts val="0"/>
                        </a:spcAft>
                      </a:pPr>
                      <a:r>
                        <a:rPr lang="tr-TR" sz="1600" b="1" baseline="0" dirty="0" smtClean="0">
                          <a:solidFill>
                            <a:srgbClr val="0033CC"/>
                          </a:solidFill>
                          <a:effectLst/>
                          <a:latin typeface="+mn-lt"/>
                          <a:ea typeface="+mn-ea"/>
                          <a:cs typeface="+mn-cs"/>
                        </a:rPr>
                        <a:t>    8</a:t>
                      </a:r>
                      <a:endParaRPr lang="tr-TR" sz="1200" b="1" dirty="0">
                        <a:solidFill>
                          <a:srgbClr val="0033CC"/>
                        </a:solidFill>
                        <a:effectLst/>
                        <a:latin typeface="Cambria"/>
                        <a:ea typeface="MS Mincho"/>
                        <a:cs typeface="Cambria"/>
                      </a:endParaRPr>
                    </a:p>
                  </a:txBody>
                  <a:tcPr marL="68580" marR="68580" marT="0" marB="0"/>
                </a:tc>
                <a:tc>
                  <a:txBody>
                    <a:bodyPr/>
                    <a:lstStyle/>
                    <a:p>
                      <a:pPr algn="ctr">
                        <a:spcBef>
                          <a:spcPts val="100"/>
                        </a:spcBef>
                        <a:spcAft>
                          <a:spcPts val="0"/>
                        </a:spcAft>
                      </a:pPr>
                      <a:r>
                        <a:rPr lang="tr-TR" sz="1600" b="1" dirty="0" smtClean="0">
                          <a:solidFill>
                            <a:srgbClr val="0033CC"/>
                          </a:solidFill>
                          <a:effectLst/>
                          <a:latin typeface="+mn-lt"/>
                          <a:ea typeface="+mn-ea"/>
                          <a:cs typeface="+mn-cs"/>
                        </a:rPr>
                        <a:t>4,3</a:t>
                      </a:r>
                      <a:endParaRPr lang="tr-TR" sz="1200" b="1" dirty="0">
                        <a:solidFill>
                          <a:srgbClr val="0033CC"/>
                        </a:solidFill>
                        <a:effectLst/>
                        <a:latin typeface="Cambria"/>
                        <a:ea typeface="MS Mincho"/>
                        <a:cs typeface="Cambria"/>
                      </a:endParaRPr>
                    </a:p>
                  </a:txBody>
                  <a:tcPr marL="68580" marR="68580" marT="0" marB="0"/>
                </a:tc>
              </a:tr>
              <a:tr h="28795">
                <a:tc>
                  <a:txBody>
                    <a:bodyPr/>
                    <a:lstStyle/>
                    <a:p>
                      <a:pPr algn="just">
                        <a:spcAft>
                          <a:spcPts val="0"/>
                        </a:spcAft>
                      </a:pPr>
                      <a:r>
                        <a:rPr lang="fr-FR" sz="1800" dirty="0" smtClean="0">
                          <a:solidFill>
                            <a:srgbClr val="FFFF00"/>
                          </a:solidFill>
                          <a:effectLst/>
                        </a:rPr>
                        <a:t>TO</a:t>
                      </a:r>
                      <a:r>
                        <a:rPr lang="tr-TR" sz="1800" dirty="0" smtClean="0">
                          <a:solidFill>
                            <a:srgbClr val="FFFF00"/>
                          </a:solidFill>
                          <a:effectLst/>
                        </a:rPr>
                        <a:t>PLAM</a:t>
                      </a:r>
                      <a:endParaRPr lang="tr-TR" sz="1800" dirty="0">
                        <a:solidFill>
                          <a:srgbClr val="FFFF00"/>
                        </a:solidFill>
                        <a:effectLst/>
                        <a:latin typeface="Cambria"/>
                        <a:ea typeface="MS Mincho"/>
                        <a:cs typeface="Cambria"/>
                      </a:endParaRPr>
                    </a:p>
                  </a:txBody>
                  <a:tcPr marL="68580" marR="68580" marT="0" marB="0"/>
                </a:tc>
                <a:tc>
                  <a:txBody>
                    <a:bodyPr/>
                    <a:lstStyle/>
                    <a:p>
                      <a:pPr algn="ctr">
                        <a:spcAft>
                          <a:spcPts val="0"/>
                        </a:spcAft>
                      </a:pPr>
                      <a:r>
                        <a:rPr lang="tr-TR" sz="1600" b="1" dirty="0" smtClean="0">
                          <a:solidFill>
                            <a:srgbClr val="0033CC"/>
                          </a:solidFill>
                          <a:effectLst/>
                          <a:latin typeface="+mn-lt"/>
                          <a:ea typeface="+mn-ea"/>
                          <a:cs typeface="+mn-cs"/>
                        </a:rPr>
                        <a:t>187</a:t>
                      </a:r>
                      <a:endParaRPr lang="tr-TR" sz="1200" b="1" dirty="0">
                        <a:solidFill>
                          <a:srgbClr val="0033CC"/>
                        </a:solidFill>
                        <a:effectLst/>
                        <a:latin typeface="Cambria"/>
                        <a:ea typeface="MS Mincho"/>
                        <a:cs typeface="Cambria"/>
                      </a:endParaRPr>
                    </a:p>
                  </a:txBody>
                  <a:tcPr marL="68580" marR="68580" marT="0" marB="0"/>
                </a:tc>
                <a:tc>
                  <a:txBody>
                    <a:bodyPr/>
                    <a:lstStyle/>
                    <a:p>
                      <a:pPr algn="ctr">
                        <a:spcAft>
                          <a:spcPts val="0"/>
                        </a:spcAft>
                      </a:pPr>
                      <a:r>
                        <a:rPr lang="fr-FR" sz="1600" b="1" dirty="0" smtClean="0">
                          <a:solidFill>
                            <a:srgbClr val="0033CC"/>
                          </a:solidFill>
                          <a:effectLst/>
                        </a:rPr>
                        <a:t>100</a:t>
                      </a:r>
                      <a:r>
                        <a:rPr lang="tr-TR" sz="1600" b="1" dirty="0" smtClean="0">
                          <a:solidFill>
                            <a:srgbClr val="0033CC"/>
                          </a:solidFill>
                          <a:effectLst/>
                        </a:rPr>
                        <a:t>,0</a:t>
                      </a:r>
                      <a:endParaRPr lang="tr-TR" sz="1200" b="1" dirty="0">
                        <a:solidFill>
                          <a:srgbClr val="0033CC"/>
                        </a:solidFill>
                        <a:effectLst/>
                        <a:latin typeface="Cambria"/>
                        <a:ea typeface="MS Mincho"/>
                        <a:cs typeface="Cambria"/>
                      </a:endParaRPr>
                    </a:p>
                  </a:txBody>
                  <a:tcPr marL="68580" marR="68580" marT="0" marB="0"/>
                </a:tc>
              </a:tr>
              <a:tr h="0">
                <a:tc gridSpan="3">
                  <a:txBody>
                    <a:bodyPr/>
                    <a:lstStyle/>
                    <a:p>
                      <a:pPr algn="just">
                        <a:spcAft>
                          <a:spcPts val="0"/>
                        </a:spcAft>
                      </a:pPr>
                      <a:r>
                        <a:rPr lang="tr-TR" sz="1800" dirty="0" smtClean="0">
                          <a:solidFill>
                            <a:srgbClr val="FFFF00"/>
                          </a:solidFill>
                          <a:effectLst/>
                          <a:latin typeface="+mn-lt"/>
                          <a:ea typeface="+mn-ea"/>
                          <a:cs typeface="+mn-cs"/>
                        </a:rPr>
                        <a:t>Kaynak : TPE verilerine dayanarak tarafımızdan hazırlanmıştır   ( 15</a:t>
                      </a:r>
                      <a:r>
                        <a:rPr lang="tr-TR" sz="1800" baseline="0" dirty="0" smtClean="0">
                          <a:solidFill>
                            <a:srgbClr val="FFFF00"/>
                          </a:solidFill>
                          <a:effectLst/>
                          <a:latin typeface="+mn-lt"/>
                          <a:ea typeface="+mn-ea"/>
                          <a:cs typeface="+mn-cs"/>
                        </a:rPr>
                        <a:t> </a:t>
                      </a:r>
                      <a:r>
                        <a:rPr lang="tr-TR" sz="1800" dirty="0" smtClean="0">
                          <a:solidFill>
                            <a:srgbClr val="FFFF00"/>
                          </a:solidFill>
                          <a:effectLst/>
                          <a:latin typeface="+mn-lt"/>
                          <a:ea typeface="+mn-ea"/>
                          <a:cs typeface="+mn-cs"/>
                        </a:rPr>
                        <a:t>Ağustos 2014 )</a:t>
                      </a:r>
                      <a:endParaRPr lang="tr-TR" sz="1800" dirty="0">
                        <a:solidFill>
                          <a:srgbClr val="FFFF00"/>
                        </a:solidFill>
                        <a:effectLst/>
                        <a:latin typeface="Cambria"/>
                        <a:ea typeface="MS Mincho"/>
                        <a:cs typeface="Cambria"/>
                      </a:endParaRPr>
                    </a:p>
                  </a:txBody>
                  <a:tcPr marL="68580" marR="68580" marT="0" marB="0"/>
                </a:tc>
                <a:tc hMerge="1">
                  <a:txBody>
                    <a:bodyPr/>
                    <a:lstStyle/>
                    <a:p>
                      <a:endParaRPr lang="tr-TR"/>
                    </a:p>
                  </a:txBody>
                  <a:tcPr/>
                </a:tc>
                <a:tc hMerge="1">
                  <a:txBody>
                    <a:bodyPr/>
                    <a:lstStyle/>
                    <a:p>
                      <a:endParaRPr lang="tr-TR"/>
                    </a:p>
                  </a:txBody>
                  <a:tcPr/>
                </a:tc>
              </a:tr>
            </a:tbl>
          </a:graphicData>
        </a:graphic>
      </p:graphicFrame>
      <p:pic>
        <p:nvPicPr>
          <p:cNvPr id="1026" name="Picture 2" descr="https://encrypted-tbn3.gstatic.com/images?q=tbn:ANd9GcRScv8yLE_ASMFWBlgrfY8hmCMI-DqV9Z-bRuzgJKjAjxALnQicT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4624"/>
            <a:ext cx="1891729" cy="8640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5" y="31515"/>
            <a:ext cx="1800199" cy="877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8875875"/>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2887365135"/>
              </p:ext>
            </p:extLst>
          </p:nvPr>
        </p:nvGraphicFramePr>
        <p:xfrm>
          <a:off x="457200" y="1340767"/>
          <a:ext cx="8417604" cy="5184579"/>
        </p:xfrm>
        <a:graphic>
          <a:graphicData uri="http://schemas.openxmlformats.org/drawingml/2006/table">
            <a:tbl>
              <a:tblPr firstRow="1" firstCol="1" bandRow="1" bandCol="1">
                <a:tableStyleId>{5C22544A-7EE6-4342-B048-85BDC9FD1C3A}</a:tableStyleId>
              </a:tblPr>
              <a:tblGrid>
                <a:gridCol w="1833460"/>
                <a:gridCol w="1645455"/>
                <a:gridCol w="1645455"/>
                <a:gridCol w="1645455"/>
                <a:gridCol w="1647779"/>
              </a:tblGrid>
              <a:tr h="749386">
                <a:tc>
                  <a:txBody>
                    <a:bodyPr/>
                    <a:lstStyle/>
                    <a:p>
                      <a:pPr>
                        <a:spcAft>
                          <a:spcPts val="0"/>
                        </a:spcAft>
                      </a:pPr>
                      <a:r>
                        <a:rPr lang="tr-TR" sz="1800" dirty="0" smtClean="0">
                          <a:solidFill>
                            <a:srgbClr val="FFFF00"/>
                          </a:solidFill>
                          <a:effectLst/>
                        </a:rPr>
                        <a:t> COĞRAFİ İŞARET</a:t>
                      </a:r>
                    </a:p>
                    <a:p>
                      <a:pPr>
                        <a:spcAft>
                          <a:spcPts val="0"/>
                        </a:spcAft>
                      </a:pPr>
                      <a:r>
                        <a:rPr lang="tr-TR" sz="1800" dirty="0" smtClean="0">
                          <a:solidFill>
                            <a:srgbClr val="FFFF00"/>
                          </a:solidFill>
                          <a:effectLst/>
                          <a:latin typeface="Cambria"/>
                          <a:ea typeface="MS Mincho"/>
                          <a:cs typeface="Cambria"/>
                        </a:rPr>
                        <a:t>          ADI </a:t>
                      </a:r>
                      <a:endParaRPr lang="tr-TR" sz="1800" dirty="0">
                        <a:solidFill>
                          <a:srgbClr val="FFFF00"/>
                        </a:solidFill>
                        <a:effectLst/>
                        <a:latin typeface="Cambria"/>
                        <a:ea typeface="MS Mincho"/>
                        <a:cs typeface="Cambria"/>
                      </a:endParaRPr>
                    </a:p>
                  </a:txBody>
                  <a:tcPr marL="62750" marR="62750" marT="0" marB="0"/>
                </a:tc>
                <a:tc>
                  <a:txBody>
                    <a:bodyPr/>
                    <a:lstStyle/>
                    <a:p>
                      <a:pPr algn="ctr">
                        <a:spcAft>
                          <a:spcPts val="0"/>
                        </a:spcAft>
                      </a:pPr>
                      <a:endParaRPr lang="tr-TR" sz="1800" b="1" dirty="0" smtClean="0">
                        <a:solidFill>
                          <a:srgbClr val="FFFF00"/>
                        </a:solidFill>
                        <a:effectLst/>
                        <a:latin typeface="+mn-lt"/>
                        <a:ea typeface="+mn-ea"/>
                        <a:cs typeface="+mn-cs"/>
                      </a:endParaRPr>
                    </a:p>
                    <a:p>
                      <a:pPr algn="ctr">
                        <a:spcAft>
                          <a:spcPts val="0"/>
                        </a:spcAft>
                      </a:pPr>
                      <a:r>
                        <a:rPr lang="tr-TR" sz="1800" b="1" dirty="0" smtClean="0">
                          <a:solidFill>
                            <a:srgbClr val="FFFF00"/>
                          </a:solidFill>
                          <a:effectLst/>
                          <a:latin typeface="+mn-lt"/>
                          <a:ea typeface="+mn-ea"/>
                          <a:cs typeface="+mn-cs"/>
                        </a:rPr>
                        <a:t>ÜLKESİ</a:t>
                      </a:r>
                      <a:endParaRPr lang="tr-TR" sz="1800" b="1" dirty="0">
                        <a:solidFill>
                          <a:srgbClr val="FFFF00"/>
                        </a:solidFill>
                        <a:effectLst/>
                        <a:latin typeface="Cambria"/>
                        <a:ea typeface="MS Mincho"/>
                        <a:cs typeface="Cambria"/>
                      </a:endParaRPr>
                    </a:p>
                  </a:txBody>
                  <a:tcPr marL="62750" marR="62750" marT="0" marB="0"/>
                </a:tc>
                <a:tc>
                  <a:txBody>
                    <a:bodyPr/>
                    <a:lstStyle/>
                    <a:p>
                      <a:pPr algn="ctr">
                        <a:spcAft>
                          <a:spcPts val="0"/>
                        </a:spcAft>
                      </a:pPr>
                      <a:r>
                        <a:rPr lang="tr-TR" sz="1800" b="1" dirty="0" smtClean="0">
                          <a:solidFill>
                            <a:srgbClr val="FFFF00"/>
                          </a:solidFill>
                          <a:effectLst/>
                        </a:rPr>
                        <a:t> BAŞVURU</a:t>
                      </a:r>
                    </a:p>
                    <a:p>
                      <a:pPr algn="ctr">
                        <a:spcAft>
                          <a:spcPts val="0"/>
                        </a:spcAft>
                      </a:pPr>
                      <a:r>
                        <a:rPr lang="tr-TR" sz="1800" b="1" dirty="0" smtClean="0">
                          <a:solidFill>
                            <a:srgbClr val="FFFF00"/>
                          </a:solidFill>
                          <a:effectLst/>
                          <a:latin typeface="Cambria"/>
                          <a:ea typeface="MS Mincho"/>
                          <a:cs typeface="Cambria"/>
                        </a:rPr>
                        <a:t>TİPİ</a:t>
                      </a:r>
                      <a:endParaRPr lang="tr-TR" sz="1800" b="1" dirty="0">
                        <a:solidFill>
                          <a:srgbClr val="FFFF00"/>
                        </a:solidFill>
                        <a:effectLst/>
                        <a:latin typeface="Cambria"/>
                        <a:ea typeface="MS Mincho"/>
                        <a:cs typeface="Cambria"/>
                      </a:endParaRPr>
                    </a:p>
                  </a:txBody>
                  <a:tcPr marL="62750" marR="62750" marT="0" marB="0"/>
                </a:tc>
                <a:tc>
                  <a:txBody>
                    <a:bodyPr/>
                    <a:lstStyle/>
                    <a:p>
                      <a:pPr algn="ctr">
                        <a:spcAft>
                          <a:spcPts val="0"/>
                        </a:spcAft>
                      </a:pPr>
                      <a:r>
                        <a:rPr lang="tr-TR" sz="1800" b="1" dirty="0" smtClean="0">
                          <a:solidFill>
                            <a:srgbClr val="FFFF00"/>
                          </a:solidFill>
                          <a:effectLst/>
                          <a:latin typeface="+mn-lt"/>
                          <a:ea typeface="+mn-ea"/>
                          <a:cs typeface="+mn-cs"/>
                        </a:rPr>
                        <a:t>BAŞVURU</a:t>
                      </a:r>
                      <a:r>
                        <a:rPr lang="tr-TR" sz="1800" b="1" baseline="0" dirty="0" smtClean="0">
                          <a:solidFill>
                            <a:srgbClr val="FFFF00"/>
                          </a:solidFill>
                          <a:effectLst/>
                          <a:latin typeface="+mn-lt"/>
                          <a:ea typeface="+mn-ea"/>
                          <a:cs typeface="+mn-cs"/>
                        </a:rPr>
                        <a:t> </a:t>
                      </a:r>
                    </a:p>
                    <a:p>
                      <a:pPr algn="ctr">
                        <a:spcAft>
                          <a:spcPts val="0"/>
                        </a:spcAft>
                      </a:pPr>
                      <a:r>
                        <a:rPr lang="tr-TR" sz="1800" b="1" baseline="0" dirty="0" smtClean="0">
                          <a:solidFill>
                            <a:srgbClr val="FFFF00"/>
                          </a:solidFill>
                          <a:effectLst/>
                          <a:latin typeface="+mn-lt"/>
                          <a:ea typeface="+mn-ea"/>
                          <a:cs typeface="+mn-cs"/>
                        </a:rPr>
                        <a:t>SONUCU</a:t>
                      </a:r>
                      <a:endParaRPr lang="tr-TR" sz="1800" b="1" dirty="0">
                        <a:solidFill>
                          <a:srgbClr val="FFFF00"/>
                        </a:solidFill>
                        <a:effectLst/>
                        <a:latin typeface="Cambria"/>
                        <a:ea typeface="MS Mincho"/>
                        <a:cs typeface="Cambria"/>
                      </a:endParaRPr>
                    </a:p>
                  </a:txBody>
                  <a:tcPr marL="62750" marR="62750" marT="0" marB="0"/>
                </a:tc>
                <a:tc>
                  <a:txBody>
                    <a:bodyPr/>
                    <a:lstStyle/>
                    <a:p>
                      <a:pPr algn="ctr">
                        <a:spcAft>
                          <a:spcPts val="0"/>
                        </a:spcAft>
                      </a:pPr>
                      <a:r>
                        <a:rPr lang="tr-TR" sz="1800" b="1" dirty="0" smtClean="0">
                          <a:solidFill>
                            <a:srgbClr val="FFFF00"/>
                          </a:solidFill>
                          <a:effectLst/>
                          <a:latin typeface="+mn-lt"/>
                          <a:ea typeface="+mn-ea"/>
                          <a:cs typeface="+mn-cs"/>
                        </a:rPr>
                        <a:t>TARİHİ</a:t>
                      </a:r>
                      <a:endParaRPr lang="tr-TR" sz="1800" b="1" dirty="0">
                        <a:solidFill>
                          <a:srgbClr val="FFFF00"/>
                        </a:solidFill>
                        <a:effectLst/>
                        <a:latin typeface="Cambria"/>
                        <a:ea typeface="MS Mincho"/>
                        <a:cs typeface="Cambria"/>
                      </a:endParaRPr>
                    </a:p>
                  </a:txBody>
                  <a:tcPr marL="62750" marR="62750" marT="0" marB="0"/>
                </a:tc>
              </a:tr>
              <a:tr h="938152">
                <a:tc>
                  <a:txBody>
                    <a:bodyPr/>
                    <a:lstStyle/>
                    <a:p>
                      <a:pPr>
                        <a:spcAft>
                          <a:spcPts val="0"/>
                        </a:spcAft>
                      </a:pPr>
                      <a:r>
                        <a:rPr lang="fr-FR" sz="1500" dirty="0" err="1">
                          <a:solidFill>
                            <a:srgbClr val="FFFF00"/>
                          </a:solidFill>
                          <a:effectLst/>
                        </a:rPr>
                        <a:t>Prosciutto</a:t>
                      </a:r>
                      <a:r>
                        <a:rPr lang="fr-FR" sz="1500" dirty="0">
                          <a:solidFill>
                            <a:srgbClr val="FFFF00"/>
                          </a:solidFill>
                          <a:effectLst/>
                        </a:rPr>
                        <a:t> di </a:t>
                      </a:r>
                      <a:r>
                        <a:rPr lang="fr-FR" sz="1500" dirty="0" smtClean="0">
                          <a:solidFill>
                            <a:srgbClr val="FFFF00"/>
                          </a:solidFill>
                          <a:effectLst/>
                        </a:rPr>
                        <a:t>Parma</a:t>
                      </a:r>
                      <a:endParaRPr lang="tr-TR" sz="1500" dirty="0" smtClean="0">
                        <a:solidFill>
                          <a:srgbClr val="FFFF00"/>
                        </a:solidFill>
                        <a:effectLst/>
                      </a:endParaRPr>
                    </a:p>
                    <a:p>
                      <a:pPr>
                        <a:spcAft>
                          <a:spcPts val="0"/>
                        </a:spcAft>
                      </a:pPr>
                      <a:r>
                        <a:rPr lang="tr-TR" sz="1500" dirty="0" smtClean="0">
                          <a:solidFill>
                            <a:srgbClr val="FFFF00"/>
                          </a:solidFill>
                          <a:effectLst/>
                        </a:rPr>
                        <a:t>PARMA  JAMBONU</a:t>
                      </a:r>
                    </a:p>
                    <a:p>
                      <a:pPr>
                        <a:spcAft>
                          <a:spcPts val="0"/>
                        </a:spcAft>
                      </a:pPr>
                      <a:endParaRPr lang="tr-TR" sz="1500" dirty="0" smtClean="0">
                        <a:solidFill>
                          <a:srgbClr val="FFFF00"/>
                        </a:solidFill>
                        <a:effectLst/>
                        <a:latin typeface="Cambria"/>
                        <a:ea typeface="MS Mincho"/>
                        <a:cs typeface="Cambria"/>
                      </a:endParaRPr>
                    </a:p>
                    <a:p>
                      <a:pPr>
                        <a:spcAft>
                          <a:spcPts val="0"/>
                        </a:spcAft>
                      </a:pPr>
                      <a:endParaRPr lang="tr-TR" sz="1100" dirty="0">
                        <a:solidFill>
                          <a:srgbClr val="FFFF00"/>
                        </a:solidFill>
                        <a:effectLst/>
                        <a:latin typeface="Cambria"/>
                        <a:ea typeface="MS Mincho"/>
                        <a:cs typeface="Cambria"/>
                      </a:endParaRPr>
                    </a:p>
                  </a:txBody>
                  <a:tcPr marL="62750" marR="62750" marT="0" marB="0"/>
                </a:tc>
                <a:tc>
                  <a:txBody>
                    <a:bodyPr/>
                    <a:lstStyle/>
                    <a:p>
                      <a:pPr>
                        <a:spcAft>
                          <a:spcPts val="0"/>
                        </a:spcAft>
                      </a:pPr>
                      <a:endParaRPr lang="tr-TR" sz="1800" dirty="0" smtClean="0">
                        <a:solidFill>
                          <a:srgbClr val="0033CC"/>
                        </a:solidFill>
                        <a:effectLst/>
                      </a:endParaRPr>
                    </a:p>
                    <a:p>
                      <a:pPr>
                        <a:spcAft>
                          <a:spcPts val="0"/>
                        </a:spcAft>
                      </a:pPr>
                      <a:r>
                        <a:rPr lang="tr-TR" sz="1800" dirty="0" smtClean="0">
                          <a:solidFill>
                            <a:srgbClr val="0033CC"/>
                          </a:solidFill>
                          <a:effectLst/>
                        </a:rPr>
                        <a:t>İTALYA</a:t>
                      </a:r>
                      <a:r>
                        <a:rPr lang="fr-FR" sz="1800" dirty="0" smtClean="0">
                          <a:solidFill>
                            <a:srgbClr val="0033CC"/>
                          </a:solidFill>
                          <a:effectLst/>
                        </a:rPr>
                        <a:t>  </a:t>
                      </a:r>
                      <a:endParaRPr lang="tr-TR" sz="1800" dirty="0">
                        <a:solidFill>
                          <a:srgbClr val="0033CC"/>
                        </a:solidFill>
                        <a:effectLst/>
                        <a:latin typeface="Cambria"/>
                        <a:ea typeface="MS Mincho"/>
                        <a:cs typeface="Cambria"/>
                      </a:endParaRPr>
                    </a:p>
                  </a:txBody>
                  <a:tcPr marL="62750" marR="62750" marT="0" marB="0"/>
                </a:tc>
                <a:tc>
                  <a:txBody>
                    <a:bodyPr/>
                    <a:lstStyle/>
                    <a:p>
                      <a:pPr>
                        <a:spcAft>
                          <a:spcPts val="0"/>
                        </a:spcAft>
                      </a:pPr>
                      <a:endParaRPr lang="tr-TR" sz="1800" dirty="0" smtClean="0">
                        <a:solidFill>
                          <a:srgbClr val="0033CC"/>
                        </a:solidFill>
                        <a:effectLst/>
                        <a:latin typeface="+mn-lt"/>
                        <a:ea typeface="+mn-ea"/>
                        <a:cs typeface="+mn-cs"/>
                      </a:endParaRPr>
                    </a:p>
                    <a:p>
                      <a:pPr>
                        <a:spcAft>
                          <a:spcPts val="0"/>
                        </a:spcAft>
                      </a:pPr>
                      <a:r>
                        <a:rPr lang="tr-TR" sz="1800" dirty="0" smtClean="0">
                          <a:solidFill>
                            <a:srgbClr val="0033CC"/>
                          </a:solidFill>
                          <a:effectLst/>
                          <a:latin typeface="+mn-lt"/>
                          <a:ea typeface="+mn-ea"/>
                          <a:cs typeface="+mn-cs"/>
                        </a:rPr>
                        <a:t>MENŞE</a:t>
                      </a:r>
                      <a:endParaRPr lang="tr-TR" sz="1800" dirty="0">
                        <a:solidFill>
                          <a:srgbClr val="0033CC"/>
                        </a:solidFill>
                        <a:effectLst/>
                        <a:latin typeface="Cambria"/>
                        <a:ea typeface="MS Mincho"/>
                        <a:cs typeface="Cambria"/>
                      </a:endParaRPr>
                    </a:p>
                  </a:txBody>
                  <a:tcPr marL="62750" marR="62750" marT="0" marB="0"/>
                </a:tc>
                <a:tc>
                  <a:txBody>
                    <a:bodyPr/>
                    <a:lstStyle/>
                    <a:p>
                      <a:pPr>
                        <a:spcAft>
                          <a:spcPts val="0"/>
                        </a:spcAft>
                      </a:pPr>
                      <a:r>
                        <a:rPr lang="tr-TR" sz="1800" dirty="0" smtClean="0">
                          <a:solidFill>
                            <a:srgbClr val="C00000"/>
                          </a:solidFill>
                          <a:effectLst/>
                        </a:rPr>
                        <a:t> </a:t>
                      </a:r>
                    </a:p>
                    <a:p>
                      <a:pPr>
                        <a:spcAft>
                          <a:spcPts val="0"/>
                        </a:spcAft>
                      </a:pPr>
                      <a:r>
                        <a:rPr lang="tr-TR" sz="1400" b="1" dirty="0" smtClean="0">
                          <a:solidFill>
                            <a:srgbClr val="C00000"/>
                          </a:solidFill>
                          <a:effectLst/>
                          <a:latin typeface="Arial" panose="020B0604020202020204" pitchFamily="34" charset="0"/>
                          <a:cs typeface="Arial" panose="020B0604020202020204" pitchFamily="34" charset="0"/>
                        </a:rPr>
                        <a:t>TESCİL</a:t>
                      </a:r>
                      <a:r>
                        <a:rPr lang="tr-TR" sz="1400" b="1" baseline="0" dirty="0" smtClean="0">
                          <a:solidFill>
                            <a:srgbClr val="C00000"/>
                          </a:solidFill>
                          <a:effectLst/>
                          <a:latin typeface="Arial" panose="020B0604020202020204" pitchFamily="34" charset="0"/>
                          <a:cs typeface="Arial" panose="020B0604020202020204" pitchFamily="34" charset="0"/>
                        </a:rPr>
                        <a:t> ALDI</a:t>
                      </a:r>
                      <a:endParaRPr lang="tr-TR" sz="1400" b="1" dirty="0">
                        <a:solidFill>
                          <a:srgbClr val="C00000"/>
                        </a:solidFill>
                        <a:effectLst/>
                        <a:latin typeface="Arial" panose="020B0604020202020204" pitchFamily="34" charset="0"/>
                        <a:ea typeface="MS Mincho"/>
                        <a:cs typeface="Arial" panose="020B0604020202020204" pitchFamily="34" charset="0"/>
                      </a:endParaRPr>
                    </a:p>
                  </a:txBody>
                  <a:tcPr marL="62750" marR="62750" marT="0" marB="0"/>
                </a:tc>
                <a:tc>
                  <a:txBody>
                    <a:bodyPr/>
                    <a:lstStyle/>
                    <a:p>
                      <a:pPr algn="r">
                        <a:spcAft>
                          <a:spcPts val="0"/>
                        </a:spcAft>
                      </a:pPr>
                      <a:endParaRPr lang="tr-TR" sz="1800" dirty="0" smtClean="0">
                        <a:solidFill>
                          <a:srgbClr val="0033CC"/>
                        </a:solidFill>
                        <a:effectLst/>
                      </a:endParaRPr>
                    </a:p>
                    <a:p>
                      <a:pPr algn="r">
                        <a:spcAft>
                          <a:spcPts val="0"/>
                        </a:spcAft>
                      </a:pPr>
                      <a:r>
                        <a:rPr lang="fr-FR" sz="1800" dirty="0" smtClean="0">
                          <a:solidFill>
                            <a:srgbClr val="0033CC"/>
                          </a:solidFill>
                          <a:effectLst/>
                        </a:rPr>
                        <a:t>18.12.2007</a:t>
                      </a:r>
                      <a:endParaRPr lang="tr-TR" sz="1800" dirty="0">
                        <a:solidFill>
                          <a:srgbClr val="0033CC"/>
                        </a:solidFill>
                        <a:effectLst/>
                        <a:latin typeface="Cambria"/>
                        <a:ea typeface="MS Mincho"/>
                        <a:cs typeface="Cambria"/>
                      </a:endParaRPr>
                    </a:p>
                  </a:txBody>
                  <a:tcPr marL="62750" marR="62750" marT="0" marB="0"/>
                </a:tc>
              </a:tr>
              <a:tr h="676341">
                <a:tc>
                  <a:txBody>
                    <a:bodyPr/>
                    <a:lstStyle/>
                    <a:p>
                      <a:pPr>
                        <a:spcAft>
                          <a:spcPts val="0"/>
                        </a:spcAft>
                      </a:pPr>
                      <a:r>
                        <a:rPr lang="fr-FR" sz="1500" dirty="0">
                          <a:solidFill>
                            <a:srgbClr val="FFFF00"/>
                          </a:solidFill>
                          <a:effectLst/>
                        </a:rPr>
                        <a:t>Scotch </a:t>
                      </a:r>
                      <a:r>
                        <a:rPr lang="fr-FR" sz="1500" dirty="0" smtClean="0">
                          <a:solidFill>
                            <a:srgbClr val="FFFF00"/>
                          </a:solidFill>
                          <a:effectLst/>
                        </a:rPr>
                        <a:t>Whisky</a:t>
                      </a:r>
                      <a:endParaRPr lang="tr-TR" sz="1500" dirty="0" smtClean="0">
                        <a:solidFill>
                          <a:srgbClr val="FFFF00"/>
                        </a:solidFill>
                        <a:effectLst/>
                      </a:endParaRPr>
                    </a:p>
                    <a:p>
                      <a:pPr>
                        <a:spcAft>
                          <a:spcPts val="0"/>
                        </a:spcAft>
                      </a:pPr>
                      <a:r>
                        <a:rPr lang="tr-TR" sz="1500" dirty="0" smtClean="0">
                          <a:solidFill>
                            <a:srgbClr val="FFFF00"/>
                          </a:solidFill>
                          <a:effectLst/>
                          <a:latin typeface="Cambria"/>
                          <a:ea typeface="MS Mincho"/>
                          <a:cs typeface="Cambria"/>
                        </a:rPr>
                        <a:t>İSKOÇ  Viskisi</a:t>
                      </a:r>
                      <a:endParaRPr lang="tr-TR" sz="1100" dirty="0">
                        <a:solidFill>
                          <a:srgbClr val="FFFF00"/>
                        </a:solidFill>
                        <a:effectLst/>
                        <a:latin typeface="Cambria"/>
                        <a:ea typeface="MS Mincho"/>
                        <a:cs typeface="Cambria"/>
                      </a:endParaRPr>
                    </a:p>
                  </a:txBody>
                  <a:tcPr marL="62750" marR="62750" marT="0" marB="0"/>
                </a:tc>
                <a:tc>
                  <a:txBody>
                    <a:bodyPr/>
                    <a:lstStyle/>
                    <a:p>
                      <a:pPr>
                        <a:spcAft>
                          <a:spcPts val="0"/>
                        </a:spcAft>
                      </a:pPr>
                      <a:r>
                        <a:rPr lang="tr-TR" sz="1800" dirty="0" smtClean="0">
                          <a:solidFill>
                            <a:srgbClr val="0033CC"/>
                          </a:solidFill>
                          <a:effectLst/>
                        </a:rPr>
                        <a:t>İSKOÇYA</a:t>
                      </a:r>
                      <a:endParaRPr lang="tr-TR" sz="1800" dirty="0">
                        <a:solidFill>
                          <a:srgbClr val="0033CC"/>
                        </a:solidFill>
                        <a:effectLst/>
                        <a:latin typeface="Cambria"/>
                        <a:ea typeface="MS Mincho"/>
                        <a:cs typeface="Cambria"/>
                      </a:endParaRPr>
                    </a:p>
                  </a:txBody>
                  <a:tcPr marL="62750" marR="62750" marT="0" marB="0"/>
                </a:tc>
                <a:tc>
                  <a:txBody>
                    <a:bodyPr/>
                    <a:lstStyle/>
                    <a:p>
                      <a:pPr>
                        <a:spcAft>
                          <a:spcPts val="0"/>
                        </a:spcAft>
                      </a:pPr>
                      <a:r>
                        <a:rPr lang="tr-TR" sz="1800" dirty="0" smtClean="0">
                          <a:solidFill>
                            <a:srgbClr val="0033CC"/>
                          </a:solidFill>
                          <a:effectLst/>
                        </a:rPr>
                        <a:t>MENŞE</a:t>
                      </a:r>
                      <a:endParaRPr lang="tr-TR" sz="1800" dirty="0">
                        <a:solidFill>
                          <a:srgbClr val="0033CC"/>
                        </a:solidFill>
                        <a:effectLst/>
                        <a:latin typeface="Cambria"/>
                        <a:ea typeface="MS Mincho"/>
                        <a:cs typeface="Cambria"/>
                      </a:endParaRPr>
                    </a:p>
                  </a:txBody>
                  <a:tcPr marL="62750" marR="6275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smtClean="0">
                          <a:solidFill>
                            <a:srgbClr val="C00000"/>
                          </a:solidFill>
                          <a:effectLst/>
                        </a:rPr>
                        <a:t> </a:t>
                      </a:r>
                      <a:r>
                        <a:rPr kumimoji="0" lang="tr-TR" sz="14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TESCİL ALDI</a:t>
                      </a:r>
                      <a:endParaRPr kumimoji="0" lang="tr-TR" sz="1400" b="1" i="0" u="none" strike="noStrike" kern="1200" cap="none" spc="0" normalizeH="0" baseline="0" noProof="0" dirty="0" smtClean="0">
                        <a:ln>
                          <a:noFill/>
                        </a:ln>
                        <a:solidFill>
                          <a:srgbClr val="C00000"/>
                        </a:solidFill>
                        <a:effectLst/>
                        <a:uLnTx/>
                        <a:uFillTx/>
                        <a:latin typeface="Arial" panose="020B0604020202020204" pitchFamily="34" charset="0"/>
                        <a:ea typeface="MS Mincho"/>
                        <a:cs typeface="Arial" panose="020B0604020202020204" pitchFamily="34" charset="0"/>
                      </a:endParaRPr>
                    </a:p>
                    <a:p>
                      <a:pPr>
                        <a:spcAft>
                          <a:spcPts val="0"/>
                        </a:spcAft>
                      </a:pPr>
                      <a:endParaRPr lang="tr-TR" sz="1800" dirty="0">
                        <a:solidFill>
                          <a:srgbClr val="C00000"/>
                        </a:solidFill>
                        <a:effectLst/>
                        <a:latin typeface="Cambria"/>
                        <a:ea typeface="MS Mincho"/>
                        <a:cs typeface="Cambria"/>
                      </a:endParaRPr>
                    </a:p>
                  </a:txBody>
                  <a:tcPr marL="62750" marR="62750" marT="0" marB="0"/>
                </a:tc>
                <a:tc>
                  <a:txBody>
                    <a:bodyPr/>
                    <a:lstStyle/>
                    <a:p>
                      <a:pPr algn="r">
                        <a:spcAft>
                          <a:spcPts val="0"/>
                        </a:spcAft>
                      </a:pPr>
                      <a:r>
                        <a:rPr lang="fr-FR" sz="1800" dirty="0">
                          <a:solidFill>
                            <a:srgbClr val="0033CC"/>
                          </a:solidFill>
                          <a:effectLst/>
                        </a:rPr>
                        <a:t>02.06.2008</a:t>
                      </a:r>
                      <a:endParaRPr lang="tr-TR" sz="1800" dirty="0">
                        <a:solidFill>
                          <a:srgbClr val="0033CC"/>
                        </a:solidFill>
                        <a:effectLst/>
                        <a:latin typeface="Cambria"/>
                        <a:ea typeface="MS Mincho"/>
                        <a:cs typeface="Cambria"/>
                      </a:endParaRPr>
                    </a:p>
                  </a:txBody>
                  <a:tcPr marL="62750" marR="62750" marT="0" marB="0"/>
                </a:tc>
              </a:tr>
              <a:tr h="705696">
                <a:tc>
                  <a:txBody>
                    <a:bodyPr/>
                    <a:lstStyle/>
                    <a:p>
                      <a:pPr>
                        <a:spcAft>
                          <a:spcPts val="0"/>
                        </a:spcAft>
                      </a:pPr>
                      <a:r>
                        <a:rPr lang="fr-FR" sz="1500" dirty="0" err="1" smtClean="0">
                          <a:solidFill>
                            <a:srgbClr val="FFFF00"/>
                          </a:solidFill>
                          <a:effectLst/>
                        </a:rPr>
                        <a:t>Parmigiano</a:t>
                      </a:r>
                      <a:r>
                        <a:rPr lang="fr-FR" sz="1500" dirty="0" smtClean="0">
                          <a:solidFill>
                            <a:srgbClr val="FFFF00"/>
                          </a:solidFill>
                          <a:effectLst/>
                        </a:rPr>
                        <a:t> </a:t>
                      </a:r>
                      <a:r>
                        <a:rPr lang="fr-FR" sz="1500" dirty="0" err="1" smtClean="0">
                          <a:solidFill>
                            <a:srgbClr val="FFFF00"/>
                          </a:solidFill>
                          <a:effectLst/>
                        </a:rPr>
                        <a:t>Reggiano</a:t>
                      </a:r>
                      <a:endParaRPr lang="tr-TR" sz="1500" dirty="0" smtClean="0">
                        <a:solidFill>
                          <a:srgbClr val="FFFF00"/>
                        </a:solidFill>
                        <a:effectLst/>
                      </a:endParaRPr>
                    </a:p>
                    <a:p>
                      <a:pPr>
                        <a:spcAft>
                          <a:spcPts val="0"/>
                        </a:spcAft>
                      </a:pPr>
                      <a:r>
                        <a:rPr lang="tr-TR" sz="1500" dirty="0" smtClean="0">
                          <a:solidFill>
                            <a:srgbClr val="FFFF00"/>
                          </a:solidFill>
                          <a:effectLst/>
                          <a:latin typeface="Cambria"/>
                          <a:ea typeface="MS Mincho"/>
                          <a:cs typeface="Cambria"/>
                        </a:rPr>
                        <a:t>PARMESAN Peyniri</a:t>
                      </a:r>
                      <a:endParaRPr lang="tr-TR" sz="1100" dirty="0">
                        <a:solidFill>
                          <a:srgbClr val="FFFF00"/>
                        </a:solidFill>
                        <a:effectLst/>
                        <a:latin typeface="Cambria"/>
                        <a:ea typeface="MS Mincho"/>
                        <a:cs typeface="Cambria"/>
                      </a:endParaRPr>
                    </a:p>
                  </a:txBody>
                  <a:tcPr marL="62750" marR="62750" marT="0" marB="0"/>
                </a:tc>
                <a:tc>
                  <a:txBody>
                    <a:bodyPr/>
                    <a:lstStyle/>
                    <a:p>
                      <a:pPr>
                        <a:spcAft>
                          <a:spcPts val="0"/>
                        </a:spcAft>
                      </a:pPr>
                      <a:endParaRPr lang="tr-TR" sz="1800" dirty="0" smtClean="0">
                        <a:solidFill>
                          <a:srgbClr val="0033CC"/>
                        </a:solidFill>
                        <a:effectLst/>
                        <a:latin typeface="+mn-lt"/>
                        <a:ea typeface="+mn-ea"/>
                        <a:cs typeface="+mn-cs"/>
                      </a:endParaRPr>
                    </a:p>
                    <a:p>
                      <a:pPr>
                        <a:spcAft>
                          <a:spcPts val="0"/>
                        </a:spcAft>
                      </a:pPr>
                      <a:r>
                        <a:rPr lang="tr-TR" sz="1800" dirty="0" smtClean="0">
                          <a:solidFill>
                            <a:srgbClr val="0033CC"/>
                          </a:solidFill>
                          <a:effectLst/>
                          <a:latin typeface="+mn-lt"/>
                          <a:ea typeface="+mn-ea"/>
                          <a:cs typeface="+mn-cs"/>
                        </a:rPr>
                        <a:t>İTALYA</a:t>
                      </a:r>
                      <a:endParaRPr lang="tr-TR" sz="1800" dirty="0">
                        <a:solidFill>
                          <a:srgbClr val="0033CC"/>
                        </a:solidFill>
                        <a:effectLst/>
                        <a:latin typeface="Cambria"/>
                        <a:ea typeface="MS Mincho"/>
                        <a:cs typeface="Cambria"/>
                      </a:endParaRPr>
                    </a:p>
                  </a:txBody>
                  <a:tcPr marL="62750" marR="62750" marT="0" marB="0"/>
                </a:tc>
                <a:tc>
                  <a:txBody>
                    <a:bodyPr/>
                    <a:lstStyle/>
                    <a:p>
                      <a:pPr>
                        <a:spcAft>
                          <a:spcPts val="0"/>
                        </a:spcAft>
                      </a:pPr>
                      <a:endParaRPr lang="tr-TR" sz="1800" dirty="0" smtClean="0">
                        <a:solidFill>
                          <a:srgbClr val="0033CC"/>
                        </a:solidFill>
                        <a:effectLst/>
                        <a:latin typeface="+mn-lt"/>
                        <a:ea typeface="+mn-ea"/>
                        <a:cs typeface="+mn-cs"/>
                      </a:endParaRPr>
                    </a:p>
                    <a:p>
                      <a:pPr>
                        <a:spcAft>
                          <a:spcPts val="0"/>
                        </a:spcAft>
                      </a:pPr>
                      <a:r>
                        <a:rPr lang="tr-TR" sz="1800" dirty="0" smtClean="0">
                          <a:solidFill>
                            <a:srgbClr val="0033CC"/>
                          </a:solidFill>
                          <a:effectLst/>
                          <a:latin typeface="+mn-lt"/>
                          <a:ea typeface="+mn-ea"/>
                          <a:cs typeface="+mn-cs"/>
                        </a:rPr>
                        <a:t>MENŞE</a:t>
                      </a:r>
                      <a:endParaRPr lang="tr-TR" sz="1800" dirty="0">
                        <a:solidFill>
                          <a:srgbClr val="0033CC"/>
                        </a:solidFill>
                        <a:effectLst/>
                        <a:latin typeface="Cambria"/>
                        <a:ea typeface="MS Mincho"/>
                        <a:cs typeface="Cambria"/>
                      </a:endParaRPr>
                    </a:p>
                  </a:txBody>
                  <a:tcPr marL="62750" marR="62750" marT="0" marB="0"/>
                </a:tc>
                <a:tc>
                  <a:txBody>
                    <a:bodyPr/>
                    <a:lstStyle/>
                    <a:p>
                      <a:pPr>
                        <a:spcAft>
                          <a:spcPts val="0"/>
                        </a:spcAft>
                      </a:pPr>
                      <a:r>
                        <a:rPr lang="tr-TR" sz="1800" dirty="0" smtClean="0">
                          <a:solidFill>
                            <a:srgbClr val="0033CC"/>
                          </a:solidFill>
                          <a:effectLst/>
                        </a:rPr>
                        <a:t> </a:t>
                      </a:r>
                    </a:p>
                    <a:p>
                      <a:pPr>
                        <a:spcAft>
                          <a:spcPts val="0"/>
                        </a:spcAft>
                      </a:pPr>
                      <a:r>
                        <a:rPr lang="tr-TR" sz="1400" b="1" dirty="0" smtClean="0">
                          <a:solidFill>
                            <a:srgbClr val="0033CC"/>
                          </a:solidFill>
                          <a:effectLst/>
                          <a:latin typeface="Arial" panose="020B0604020202020204" pitchFamily="34" charset="0"/>
                          <a:cs typeface="Arial" panose="020B0604020202020204" pitchFamily="34" charset="0"/>
                        </a:rPr>
                        <a:t>BEKLEMEDE</a:t>
                      </a:r>
                      <a:endParaRPr lang="tr-TR" sz="1400" b="1" dirty="0">
                        <a:solidFill>
                          <a:srgbClr val="0033CC"/>
                        </a:solidFill>
                        <a:effectLst/>
                        <a:latin typeface="Cambria"/>
                        <a:ea typeface="MS Mincho"/>
                        <a:cs typeface="Cambria"/>
                      </a:endParaRPr>
                    </a:p>
                  </a:txBody>
                  <a:tcPr marL="62750" marR="62750" marT="0" marB="0"/>
                </a:tc>
                <a:tc>
                  <a:txBody>
                    <a:bodyPr/>
                    <a:lstStyle/>
                    <a:p>
                      <a:pPr algn="r">
                        <a:spcAft>
                          <a:spcPts val="0"/>
                        </a:spcAft>
                      </a:pPr>
                      <a:endParaRPr lang="tr-TR" sz="1800" dirty="0" smtClean="0">
                        <a:solidFill>
                          <a:srgbClr val="0033CC"/>
                        </a:solidFill>
                        <a:effectLst/>
                      </a:endParaRPr>
                    </a:p>
                    <a:p>
                      <a:pPr algn="r">
                        <a:spcAft>
                          <a:spcPts val="0"/>
                        </a:spcAft>
                      </a:pPr>
                      <a:r>
                        <a:rPr lang="fr-FR" sz="1800" dirty="0" smtClean="0">
                          <a:solidFill>
                            <a:srgbClr val="0033CC"/>
                          </a:solidFill>
                          <a:effectLst/>
                        </a:rPr>
                        <a:t>2011</a:t>
                      </a:r>
                      <a:endParaRPr lang="tr-TR" sz="1800" dirty="0">
                        <a:solidFill>
                          <a:srgbClr val="0033CC"/>
                        </a:solidFill>
                        <a:effectLst/>
                        <a:latin typeface="Cambria"/>
                        <a:ea typeface="MS Mincho"/>
                        <a:cs typeface="Cambria"/>
                      </a:endParaRPr>
                    </a:p>
                  </a:txBody>
                  <a:tcPr marL="62750" marR="62750" marT="0" marB="0"/>
                </a:tc>
              </a:tr>
              <a:tr h="727625">
                <a:tc>
                  <a:txBody>
                    <a:bodyPr/>
                    <a:lstStyle/>
                    <a:p>
                      <a:pPr>
                        <a:spcAft>
                          <a:spcPts val="0"/>
                        </a:spcAft>
                      </a:pPr>
                      <a:r>
                        <a:rPr lang="fr-FR" sz="1600" dirty="0" err="1" smtClean="0">
                          <a:solidFill>
                            <a:srgbClr val="FFFF00"/>
                          </a:solidFill>
                          <a:effectLst/>
                        </a:rPr>
                        <a:t>Hellim</a:t>
                      </a:r>
                      <a:r>
                        <a:rPr lang="fr-FR" sz="1600" dirty="0" smtClean="0">
                          <a:solidFill>
                            <a:srgbClr val="FFFF00"/>
                          </a:solidFill>
                          <a:effectLst/>
                        </a:rPr>
                        <a:t>/</a:t>
                      </a:r>
                      <a:r>
                        <a:rPr lang="fr-FR" sz="1600" dirty="0" err="1" smtClean="0">
                          <a:solidFill>
                            <a:srgbClr val="FFFF00"/>
                          </a:solidFill>
                          <a:effectLst/>
                        </a:rPr>
                        <a:t>Halloumi</a:t>
                      </a:r>
                      <a:endParaRPr lang="tr-TR" sz="1600" dirty="0" smtClean="0">
                        <a:solidFill>
                          <a:srgbClr val="FFFF00"/>
                        </a:solidFill>
                        <a:effectLst/>
                      </a:endParaRPr>
                    </a:p>
                    <a:p>
                      <a:pPr>
                        <a:spcAft>
                          <a:spcPts val="0"/>
                        </a:spcAft>
                      </a:pPr>
                      <a:r>
                        <a:rPr lang="tr-TR" sz="1500" dirty="0" smtClean="0">
                          <a:solidFill>
                            <a:srgbClr val="FFFF00"/>
                          </a:solidFill>
                          <a:effectLst/>
                          <a:latin typeface="Cambria"/>
                          <a:ea typeface="MS Mincho"/>
                          <a:cs typeface="Cambria"/>
                        </a:rPr>
                        <a:t>HELLİM </a:t>
                      </a:r>
                      <a:r>
                        <a:rPr lang="tr-TR" sz="1500" baseline="0" dirty="0" smtClean="0">
                          <a:solidFill>
                            <a:srgbClr val="FFFF00"/>
                          </a:solidFill>
                          <a:effectLst/>
                          <a:latin typeface="Cambria"/>
                          <a:ea typeface="MS Mincho"/>
                          <a:cs typeface="Cambria"/>
                        </a:rPr>
                        <a:t> Peyniri</a:t>
                      </a:r>
                      <a:endParaRPr lang="tr-TR" sz="1100" dirty="0">
                        <a:solidFill>
                          <a:srgbClr val="FFFF00"/>
                        </a:solidFill>
                        <a:effectLst/>
                        <a:latin typeface="Cambria"/>
                        <a:ea typeface="MS Mincho"/>
                        <a:cs typeface="Cambria"/>
                      </a:endParaRPr>
                    </a:p>
                  </a:txBody>
                  <a:tcPr marL="62750" marR="62750" marT="0" marB="0"/>
                </a:tc>
                <a:tc>
                  <a:txBody>
                    <a:bodyPr/>
                    <a:lstStyle/>
                    <a:p>
                      <a:pPr>
                        <a:spcAft>
                          <a:spcPts val="0"/>
                        </a:spcAft>
                      </a:pPr>
                      <a:r>
                        <a:rPr lang="tr-TR" sz="1800" dirty="0" smtClean="0">
                          <a:solidFill>
                            <a:srgbClr val="0033CC"/>
                          </a:solidFill>
                          <a:effectLst/>
                          <a:latin typeface="+mn-lt"/>
                          <a:ea typeface="+mn-ea"/>
                          <a:cs typeface="+mn-cs"/>
                        </a:rPr>
                        <a:t>KUZEY</a:t>
                      </a:r>
                      <a:r>
                        <a:rPr lang="tr-TR" sz="1800" baseline="0" dirty="0" smtClean="0">
                          <a:solidFill>
                            <a:srgbClr val="0033CC"/>
                          </a:solidFill>
                          <a:effectLst/>
                          <a:latin typeface="+mn-lt"/>
                          <a:ea typeface="+mn-ea"/>
                          <a:cs typeface="+mn-cs"/>
                        </a:rPr>
                        <a:t> KIBRIS</a:t>
                      </a:r>
                    </a:p>
                    <a:p>
                      <a:pPr>
                        <a:spcAft>
                          <a:spcPts val="0"/>
                        </a:spcAft>
                      </a:pPr>
                      <a:r>
                        <a:rPr lang="tr-TR" sz="1800" baseline="0" dirty="0" smtClean="0">
                          <a:solidFill>
                            <a:srgbClr val="0033CC"/>
                          </a:solidFill>
                          <a:effectLst/>
                          <a:latin typeface="+mn-lt"/>
                          <a:ea typeface="+mn-ea"/>
                          <a:cs typeface="+mn-cs"/>
                        </a:rPr>
                        <a:t>Türk </a:t>
                      </a:r>
                      <a:r>
                        <a:rPr lang="tr-TR" sz="1600" baseline="0" dirty="0" smtClean="0">
                          <a:solidFill>
                            <a:srgbClr val="0033CC"/>
                          </a:solidFill>
                          <a:effectLst/>
                          <a:latin typeface="+mn-lt"/>
                          <a:ea typeface="+mn-ea"/>
                          <a:cs typeface="+mn-cs"/>
                        </a:rPr>
                        <a:t>Cumhuriyeti</a:t>
                      </a:r>
                      <a:endParaRPr lang="tr-TR" sz="1600" dirty="0">
                        <a:solidFill>
                          <a:srgbClr val="0033CC"/>
                        </a:solidFill>
                        <a:effectLst/>
                        <a:latin typeface="Cambria"/>
                        <a:ea typeface="MS Mincho"/>
                        <a:cs typeface="Cambria"/>
                      </a:endParaRPr>
                    </a:p>
                  </a:txBody>
                  <a:tcPr marL="62750" marR="62750" marT="0" marB="0"/>
                </a:tc>
                <a:tc>
                  <a:txBody>
                    <a:bodyPr/>
                    <a:lstStyle/>
                    <a:p>
                      <a:pPr>
                        <a:spcAft>
                          <a:spcPts val="0"/>
                        </a:spcAft>
                      </a:pPr>
                      <a:r>
                        <a:rPr lang="tr-TR" sz="1800" dirty="0" smtClean="0">
                          <a:solidFill>
                            <a:srgbClr val="0033CC"/>
                          </a:solidFill>
                          <a:effectLst/>
                          <a:latin typeface="+mn-lt"/>
                          <a:ea typeface="+mn-ea"/>
                          <a:cs typeface="+mn-cs"/>
                        </a:rPr>
                        <a:t>MENŞE</a:t>
                      </a:r>
                      <a:endParaRPr lang="tr-TR" sz="1800" dirty="0">
                        <a:solidFill>
                          <a:srgbClr val="0033CC"/>
                        </a:solidFill>
                        <a:effectLst/>
                        <a:latin typeface="Cambria"/>
                        <a:ea typeface="MS Mincho"/>
                        <a:cs typeface="Cambria"/>
                      </a:endParaRPr>
                    </a:p>
                  </a:txBody>
                  <a:tcPr marL="62750" marR="6275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smtClean="0">
                          <a:solidFill>
                            <a:srgbClr val="C00000"/>
                          </a:solidFill>
                          <a:effectLst/>
                        </a:rPr>
                        <a:t> </a:t>
                      </a:r>
                      <a:r>
                        <a:rPr kumimoji="0" lang="tr-TR" sz="14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TESCİL ALDI</a:t>
                      </a:r>
                      <a:endParaRPr kumimoji="0" lang="tr-TR" sz="1400" b="1" i="0" u="none" strike="noStrike" kern="1200" cap="none" spc="0" normalizeH="0" baseline="0" noProof="0" dirty="0" smtClean="0">
                        <a:ln>
                          <a:noFill/>
                        </a:ln>
                        <a:solidFill>
                          <a:srgbClr val="C00000"/>
                        </a:solidFill>
                        <a:effectLst/>
                        <a:uLnTx/>
                        <a:uFillTx/>
                        <a:latin typeface="Arial" panose="020B0604020202020204" pitchFamily="34" charset="0"/>
                        <a:ea typeface="MS Mincho"/>
                        <a:cs typeface="Arial" panose="020B0604020202020204" pitchFamily="34" charset="0"/>
                      </a:endParaRPr>
                    </a:p>
                    <a:p>
                      <a:pPr>
                        <a:spcAft>
                          <a:spcPts val="0"/>
                        </a:spcAft>
                      </a:pPr>
                      <a:endParaRPr lang="tr-TR" sz="1800" dirty="0">
                        <a:solidFill>
                          <a:srgbClr val="C00000"/>
                        </a:solidFill>
                        <a:effectLst/>
                        <a:latin typeface="Cambria"/>
                        <a:ea typeface="MS Mincho"/>
                        <a:cs typeface="Cambria"/>
                      </a:endParaRPr>
                    </a:p>
                  </a:txBody>
                  <a:tcPr marL="62750" marR="62750" marT="0" marB="0"/>
                </a:tc>
                <a:tc>
                  <a:txBody>
                    <a:bodyPr/>
                    <a:lstStyle/>
                    <a:p>
                      <a:pPr algn="r">
                        <a:spcAft>
                          <a:spcPts val="0"/>
                        </a:spcAft>
                      </a:pPr>
                      <a:r>
                        <a:rPr lang="fr-FR" sz="1800" dirty="0">
                          <a:solidFill>
                            <a:srgbClr val="0033CC"/>
                          </a:solidFill>
                          <a:effectLst/>
                        </a:rPr>
                        <a:t>10.10.2008</a:t>
                      </a:r>
                      <a:endParaRPr lang="tr-TR" sz="1800" dirty="0">
                        <a:solidFill>
                          <a:srgbClr val="0033CC"/>
                        </a:solidFill>
                        <a:effectLst/>
                        <a:latin typeface="Cambria"/>
                        <a:ea typeface="MS Mincho"/>
                        <a:cs typeface="Cambria"/>
                      </a:endParaRPr>
                    </a:p>
                  </a:txBody>
                  <a:tcPr marL="62750" marR="62750" marT="0" marB="0"/>
                </a:tc>
              </a:tr>
              <a:tr h="770625">
                <a:tc>
                  <a:txBody>
                    <a:bodyPr/>
                    <a:lstStyle/>
                    <a:p>
                      <a:pPr>
                        <a:spcAft>
                          <a:spcPts val="0"/>
                        </a:spcAft>
                      </a:pPr>
                      <a:r>
                        <a:rPr lang="fr-FR" sz="1500" dirty="0" smtClean="0">
                          <a:solidFill>
                            <a:srgbClr val="FFFF00"/>
                          </a:solidFill>
                          <a:effectLst/>
                        </a:rPr>
                        <a:t>Champagne</a:t>
                      </a:r>
                      <a:endParaRPr lang="tr-TR" sz="1500" dirty="0" smtClean="0">
                        <a:solidFill>
                          <a:srgbClr val="FFFF00"/>
                        </a:solidFill>
                        <a:effectLst/>
                      </a:endParaRPr>
                    </a:p>
                    <a:p>
                      <a:pPr>
                        <a:spcAft>
                          <a:spcPts val="0"/>
                        </a:spcAft>
                      </a:pPr>
                      <a:r>
                        <a:rPr lang="tr-TR" sz="1500" dirty="0" smtClean="0">
                          <a:solidFill>
                            <a:srgbClr val="FFFF00"/>
                          </a:solidFill>
                          <a:effectLst/>
                          <a:latin typeface="Cambria"/>
                          <a:ea typeface="MS Mincho"/>
                          <a:cs typeface="Cambria"/>
                        </a:rPr>
                        <a:t>ŞAMPANYA</a:t>
                      </a:r>
                      <a:endParaRPr lang="tr-TR" sz="1100" dirty="0">
                        <a:solidFill>
                          <a:srgbClr val="FFFF00"/>
                        </a:solidFill>
                        <a:effectLst/>
                        <a:latin typeface="Cambria"/>
                        <a:ea typeface="MS Mincho"/>
                        <a:cs typeface="Cambria"/>
                      </a:endParaRPr>
                    </a:p>
                  </a:txBody>
                  <a:tcPr marL="62750" marR="62750" marT="0" marB="0"/>
                </a:tc>
                <a:tc>
                  <a:txBody>
                    <a:bodyPr/>
                    <a:lstStyle/>
                    <a:p>
                      <a:pPr>
                        <a:spcAft>
                          <a:spcPts val="0"/>
                        </a:spcAft>
                      </a:pPr>
                      <a:endParaRPr lang="tr-TR" sz="1800" dirty="0" smtClean="0">
                        <a:solidFill>
                          <a:srgbClr val="0033CC"/>
                        </a:solidFill>
                        <a:effectLst/>
                      </a:endParaRPr>
                    </a:p>
                    <a:p>
                      <a:pPr>
                        <a:spcAft>
                          <a:spcPts val="0"/>
                        </a:spcAft>
                      </a:pPr>
                      <a:r>
                        <a:rPr lang="fr-FR" sz="1800" dirty="0" smtClean="0">
                          <a:solidFill>
                            <a:srgbClr val="0033CC"/>
                          </a:solidFill>
                          <a:effectLst/>
                        </a:rPr>
                        <a:t>F</a:t>
                      </a:r>
                      <a:r>
                        <a:rPr lang="tr-TR" sz="1800" dirty="0" smtClean="0">
                          <a:solidFill>
                            <a:srgbClr val="0033CC"/>
                          </a:solidFill>
                          <a:effectLst/>
                        </a:rPr>
                        <a:t>RANSA</a:t>
                      </a:r>
                      <a:endParaRPr lang="tr-TR" sz="1800" dirty="0">
                        <a:solidFill>
                          <a:srgbClr val="0033CC"/>
                        </a:solidFill>
                        <a:effectLst/>
                        <a:latin typeface="Cambria"/>
                        <a:ea typeface="MS Mincho"/>
                        <a:cs typeface="Cambria"/>
                      </a:endParaRPr>
                    </a:p>
                  </a:txBody>
                  <a:tcPr marL="62750" marR="62750" marT="0" marB="0"/>
                </a:tc>
                <a:tc>
                  <a:txBody>
                    <a:bodyPr/>
                    <a:lstStyle/>
                    <a:p>
                      <a:pPr>
                        <a:spcAft>
                          <a:spcPts val="0"/>
                        </a:spcAft>
                      </a:pPr>
                      <a:endParaRPr lang="tr-TR" sz="1800" dirty="0" smtClean="0">
                        <a:solidFill>
                          <a:srgbClr val="0033CC"/>
                        </a:solidFill>
                        <a:effectLst/>
                        <a:latin typeface="+mn-lt"/>
                        <a:ea typeface="+mn-ea"/>
                        <a:cs typeface="+mn-cs"/>
                      </a:endParaRPr>
                    </a:p>
                    <a:p>
                      <a:pPr>
                        <a:spcAft>
                          <a:spcPts val="0"/>
                        </a:spcAft>
                      </a:pPr>
                      <a:r>
                        <a:rPr lang="tr-TR" sz="1800" dirty="0" smtClean="0">
                          <a:solidFill>
                            <a:srgbClr val="0033CC"/>
                          </a:solidFill>
                          <a:effectLst/>
                          <a:latin typeface="+mn-lt"/>
                          <a:ea typeface="+mn-ea"/>
                          <a:cs typeface="+mn-cs"/>
                        </a:rPr>
                        <a:t>MENŞE</a:t>
                      </a:r>
                      <a:endParaRPr lang="tr-TR" sz="1800" dirty="0">
                        <a:solidFill>
                          <a:srgbClr val="0033CC"/>
                        </a:solidFill>
                        <a:effectLst/>
                        <a:latin typeface="Cambria"/>
                        <a:ea typeface="MS Mincho"/>
                        <a:cs typeface="Cambria"/>
                      </a:endParaRPr>
                    </a:p>
                  </a:txBody>
                  <a:tcPr marL="62750" marR="6275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smtClean="0">
                        <a:ln>
                          <a:noFill/>
                        </a:ln>
                        <a:solidFill>
                          <a:srgbClr val="0033C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rgbClr val="0033CC"/>
                          </a:solidFill>
                          <a:effectLst/>
                          <a:uLnTx/>
                          <a:uFillTx/>
                          <a:latin typeface="Arial" panose="020B0604020202020204" pitchFamily="34" charset="0"/>
                          <a:ea typeface="+mn-ea"/>
                          <a:cs typeface="Arial" panose="020B0604020202020204" pitchFamily="34" charset="0"/>
                        </a:rPr>
                        <a:t>BEKLEMEDE</a:t>
                      </a:r>
                      <a:endParaRPr kumimoji="0" lang="tr-TR" sz="1400" b="1" i="0" u="none" strike="noStrike" kern="1200" cap="none" spc="0" normalizeH="0" baseline="0" noProof="0" dirty="0" smtClean="0">
                        <a:ln>
                          <a:noFill/>
                        </a:ln>
                        <a:solidFill>
                          <a:srgbClr val="0033CC"/>
                        </a:solidFill>
                        <a:effectLst/>
                        <a:uLnTx/>
                        <a:uFillTx/>
                        <a:latin typeface="Cambria"/>
                        <a:ea typeface="MS Mincho"/>
                        <a:cs typeface="Cambria"/>
                      </a:endParaRPr>
                    </a:p>
                    <a:p>
                      <a:pPr>
                        <a:spcAft>
                          <a:spcPts val="0"/>
                        </a:spcAft>
                      </a:pPr>
                      <a:endParaRPr lang="tr-TR" sz="1800" dirty="0">
                        <a:solidFill>
                          <a:srgbClr val="0033CC"/>
                        </a:solidFill>
                        <a:effectLst/>
                        <a:latin typeface="Cambria"/>
                        <a:ea typeface="MS Mincho"/>
                        <a:cs typeface="Cambria"/>
                      </a:endParaRPr>
                    </a:p>
                  </a:txBody>
                  <a:tcPr marL="62750" marR="62750" marT="0" marB="0"/>
                </a:tc>
                <a:tc>
                  <a:txBody>
                    <a:bodyPr/>
                    <a:lstStyle/>
                    <a:p>
                      <a:pPr algn="r">
                        <a:spcAft>
                          <a:spcPts val="0"/>
                        </a:spcAft>
                      </a:pPr>
                      <a:r>
                        <a:rPr lang="fr-FR" sz="1800" dirty="0" smtClean="0">
                          <a:solidFill>
                            <a:srgbClr val="0033CC"/>
                          </a:solidFill>
                          <a:effectLst/>
                        </a:rPr>
                        <a:t>20</a:t>
                      </a:r>
                      <a:r>
                        <a:rPr lang="tr-TR" sz="1800" dirty="0" smtClean="0">
                          <a:solidFill>
                            <a:srgbClr val="0033CC"/>
                          </a:solidFill>
                          <a:effectLst/>
                        </a:rPr>
                        <a:t>1</a:t>
                      </a:r>
                      <a:r>
                        <a:rPr lang="fr-FR" sz="1800" dirty="0" smtClean="0">
                          <a:solidFill>
                            <a:srgbClr val="0033CC"/>
                          </a:solidFill>
                          <a:effectLst/>
                        </a:rPr>
                        <a:t>1</a:t>
                      </a:r>
                      <a:endParaRPr lang="tr-TR" sz="1800" dirty="0">
                        <a:solidFill>
                          <a:srgbClr val="0033CC"/>
                        </a:solidFill>
                        <a:effectLst/>
                        <a:latin typeface="Cambria"/>
                        <a:ea typeface="MS Mincho"/>
                        <a:cs typeface="Cambria"/>
                      </a:endParaRPr>
                    </a:p>
                  </a:txBody>
                  <a:tcPr marL="62750" marR="62750" marT="0" marB="0"/>
                </a:tc>
              </a:tr>
              <a:tr h="616754">
                <a:tc gridSpan="5">
                  <a:txBody>
                    <a:bodyPr/>
                    <a:lstStyle/>
                    <a:p>
                      <a:pPr>
                        <a:spcAft>
                          <a:spcPts val="0"/>
                        </a:spcAft>
                      </a:pPr>
                      <a:r>
                        <a:rPr lang="tr-TR" sz="1800" dirty="0" smtClean="0">
                          <a:solidFill>
                            <a:srgbClr val="FFFF00"/>
                          </a:solidFill>
                          <a:effectLst/>
                        </a:rPr>
                        <a:t> Kaynak:</a:t>
                      </a:r>
                      <a:r>
                        <a:rPr lang="tr-TR" sz="1800" baseline="0" dirty="0" smtClean="0">
                          <a:solidFill>
                            <a:srgbClr val="FFFF00"/>
                          </a:solidFill>
                          <a:effectLst/>
                        </a:rPr>
                        <a:t> TPE  ( 15 Ağustos 2014)</a:t>
                      </a:r>
                      <a:endParaRPr lang="tr-TR" sz="1800" dirty="0">
                        <a:solidFill>
                          <a:srgbClr val="FFFF00"/>
                        </a:solidFill>
                        <a:effectLst/>
                        <a:latin typeface="Cambria"/>
                        <a:ea typeface="MS Mincho"/>
                        <a:cs typeface="Cambria"/>
                      </a:endParaRPr>
                    </a:p>
                  </a:txBody>
                  <a:tcPr marL="62750" marR="6275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
        <p:nvSpPr>
          <p:cNvPr id="6" name="Dikdörtgen 5"/>
          <p:cNvSpPr/>
          <p:nvPr/>
        </p:nvSpPr>
        <p:spPr>
          <a:xfrm>
            <a:off x="-31017" y="34695"/>
            <a:ext cx="8964488" cy="1200329"/>
          </a:xfrm>
          <a:prstGeom prst="rect">
            <a:avLst/>
          </a:prstGeom>
        </p:spPr>
        <p:txBody>
          <a:bodyPr wrap="square">
            <a:spAutoFit/>
          </a:bodyPr>
          <a:lstStyle/>
          <a:p>
            <a:pPr algn="ctr"/>
            <a:r>
              <a:rPr lang="tr-TR" sz="2400" b="1" dirty="0" smtClean="0">
                <a:solidFill>
                  <a:srgbClr val="0070C0"/>
                </a:solidFill>
                <a:latin typeface="Arial Black" panose="020B0A04020102020204" pitchFamily="34" charset="0"/>
                <a:cs typeface="Aharoni" panose="02010803020104030203" pitchFamily="2" charset="-79"/>
              </a:rPr>
              <a:t>    YABANCI</a:t>
            </a:r>
          </a:p>
          <a:p>
            <a:pPr algn="ctr"/>
            <a:r>
              <a:rPr lang="tr-TR" sz="2400" b="1" dirty="0" smtClean="0">
                <a:solidFill>
                  <a:srgbClr val="0070C0"/>
                </a:solidFill>
                <a:latin typeface="Arial Black" panose="020B0A04020102020204" pitchFamily="34" charset="0"/>
                <a:cs typeface="Aharoni" panose="02010803020104030203" pitchFamily="2" charset="-79"/>
              </a:rPr>
              <a:t>   ÜLKELERDEN</a:t>
            </a:r>
          </a:p>
          <a:p>
            <a:pPr algn="ctr"/>
            <a:r>
              <a:rPr lang="tr-TR" sz="2400" b="1" dirty="0" smtClean="0">
                <a:solidFill>
                  <a:srgbClr val="0070C0"/>
                </a:solidFill>
                <a:latin typeface="Arial Black" panose="020B0A04020102020204" pitchFamily="34" charset="0"/>
                <a:cs typeface="Aharoni" panose="02010803020104030203" pitchFamily="2" charset="-79"/>
              </a:rPr>
              <a:t>   BAŞVURULAR</a:t>
            </a:r>
            <a:endParaRPr lang="tr-TR" sz="2400" dirty="0">
              <a:solidFill>
                <a:srgbClr val="0070C0"/>
              </a:solidFill>
              <a:latin typeface="Arial Black" panose="020B0A04020102020204" pitchFamily="34" charset="0"/>
              <a:cs typeface="Aharoni" panose="02010803020104030203" pitchFamily="2" charset="-79"/>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0992"/>
            <a:ext cx="2361059" cy="1118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38611"/>
            <a:ext cx="2520280" cy="1126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9268363"/>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10023</TotalTime>
  <Words>1949</Words>
  <Application>Microsoft Office PowerPoint</Application>
  <PresentationFormat>Ekran Gösterisi (4:3)</PresentationFormat>
  <Paragraphs>697</Paragraphs>
  <Slides>34</Slides>
  <Notes>14</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Ofis Teması</vt:lpstr>
      <vt:lpstr> PANEL            AKDENİZ ÜLKELERİNDE           E    COĞRAFİ İŞARETLEME  Hatay 4 eylül 2014</vt:lpstr>
      <vt:lpstr>TÜRKİYE  (2013)</vt:lpstr>
      <vt:lpstr>PowerPoint Sunusu</vt:lpstr>
      <vt:lpstr>PowerPoint Sunusu</vt:lpstr>
      <vt:lpstr> UYGULAMA </vt:lpstr>
      <vt:lpstr>COĞRAFİ  İŞARETLERİN   ÜRÜN  GRUPLARINA  GÖRE  DAĞILIMI</vt:lpstr>
      <vt:lpstr>TESCİLLİ   TARIM VE GIDA ÜRÜNLERİNİN ÜRÜN GRUPLARINA GÖRE  DAĞILIMI </vt:lpstr>
      <vt:lpstr>  İŞLEMLERİ DEVAM EDEN   COĞRAFİ İŞARET BAŞVURULARININ   ÜRÜN GRUPLARINA GÖRE DAĞILIMI    </vt:lpstr>
      <vt:lpstr>PowerPoint Sunusu</vt:lpstr>
      <vt:lpstr>AVRUPA BİRLİĞİ BAŞVURULARI ( DOOR  veri  tabanı )</vt:lpstr>
      <vt:lpstr>    Halen Avrupa Birliği’nde  tescili yapılan  tek Türk Coğrafi İşareti bulunmaktadır GAZİANTEP  BAKLAVASI 21.12.2013      </vt:lpstr>
      <vt:lpstr>OriGIn  ÜYELİKLERİ</vt:lpstr>
      <vt:lpstr>PowerPoint Sunusu</vt:lpstr>
      <vt:lpstr> COĞRAFİ İŞARETLERİN FRENLERİ</vt:lpstr>
      <vt:lpstr>COĞRAFİ İŞARETLERİN FRENLERİ  </vt:lpstr>
      <vt:lpstr>PowerPoint Sunusu</vt:lpstr>
      <vt:lpstr>   COĞRAFİ İŞARETLERİN KALDIRAÇLARI    </vt:lpstr>
      <vt:lpstr>  AKDENİZ ÜLKELERİNDE COĞRAFİ İŞARETLER</vt:lpstr>
      <vt:lpstr>AVRUPA BİRLİĞİ COĞRAFİ İŞARETLERİNDE  AKDENİZ ÜLKELERİ </vt:lpstr>
      <vt:lpstr>ANCAK AKDENİZ ÜLKELERİ  COĞRAFİ İŞARETLEME DÜZEYİ  BAKIMINDAN HOMOJEN BİR YAPIYA SAHİP DEĞİLDİR.</vt:lpstr>
      <vt:lpstr>                            AVRUPA BİRLİĞİ COĞRAFİ İŞARETLERİ                                           İÇİNDE                                              AKDENİZ  ÜLKELERİ   </vt:lpstr>
      <vt:lpstr>    AVRUPA BİRLİĞİ COĞRAFİ İŞARETLİ  ŞARAPLARI İÇİNDE  AKDENİZ  ÜLKELERİ                                                                                            </vt:lpstr>
      <vt:lpstr> AKDENİZ ÜLKELERİNİN AB TEMEL  ÜRÜN  KATEGORİLERİ  İÇİNDEKİ  YERİ (20 Ağustos 2014)</vt:lpstr>
      <vt:lpstr>İTALYA</vt:lpstr>
      <vt:lpstr>FRANSA</vt:lpstr>
      <vt:lpstr>İSPANYA</vt:lpstr>
      <vt:lpstr>PORTEKİZ</vt:lpstr>
      <vt:lpstr>YUNANİSTAN</vt:lpstr>
      <vt:lpstr>SLOVENYA</vt:lpstr>
      <vt:lpstr>GÜNEY KIBRIS</vt:lpstr>
      <vt:lpstr>TUNUS</vt:lpstr>
      <vt:lpstr> F A S</vt:lpstr>
      <vt:lpstr>CEZAYİR</vt:lpstr>
      <vt:lpstr> i       Dikkatiniz için teşekkürler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 un label méditerranéen ? Enjeux au Nord et au Sud et modalités à suivre</dc:title>
  <dc:creator>yavuz</dc:creator>
  <cp:lastModifiedBy>FİGEN GÖKŞEN</cp:lastModifiedBy>
  <cp:revision>553</cp:revision>
  <cp:lastPrinted>2014-02-21T12:06:40Z</cp:lastPrinted>
  <dcterms:created xsi:type="dcterms:W3CDTF">2014-02-12T11:13:28Z</dcterms:created>
  <dcterms:modified xsi:type="dcterms:W3CDTF">2014-09-01T07:26:00Z</dcterms:modified>
</cp:coreProperties>
</file>